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2.xml" ContentType="application/vnd.openxmlformats-officedocument.drawingml.chart+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charts/chart4.xml" ContentType="application/vnd.openxmlformats-officedocument.drawingml.chart+xml"/>
  <Override PartName="/ppt/theme/themeOverride3.xml" ContentType="application/vnd.openxmlformats-officedocument.themeOverride+xml"/>
  <Override PartName="/ppt/notesSlides/notesSlide46.xml" ContentType="application/vnd.openxmlformats-officedocument.presentationml.notesSlide+xml"/>
  <Override PartName="/ppt/charts/chart5.xml" ContentType="application/vnd.openxmlformats-officedocument.drawingml.chart+xml"/>
  <Override PartName="/ppt/theme/themeOverride4.xml" ContentType="application/vnd.openxmlformats-officedocument.themeOverride+xml"/>
  <Override PartName="/ppt/charts/chart6.xml" ContentType="application/vnd.openxmlformats-officedocument.drawingml.chart+xml"/>
  <Override PartName="/ppt/theme/themeOverride5.xml" ContentType="application/vnd.openxmlformats-officedocument.themeOverride+xml"/>
  <Override PartName="/ppt/charts/chart7.xml" ContentType="application/vnd.openxmlformats-officedocument.drawingml.chart+xml"/>
  <Override PartName="/ppt/theme/themeOverride6.xml" ContentType="application/vnd.openxmlformats-officedocument.themeOverride+xml"/>
  <Override PartName="/ppt/drawings/drawing1.xml" ContentType="application/vnd.openxmlformats-officedocument.drawingml.chartshapes+xml"/>
  <Override PartName="/ppt/charts/chart8.xml" ContentType="application/vnd.openxmlformats-officedocument.drawingml.chart+xml"/>
  <Override PartName="/ppt/theme/themeOverride7.xml" ContentType="application/vnd.openxmlformats-officedocument.themeOverride+xml"/>
  <Override PartName="/ppt/drawings/drawing2.xml" ContentType="application/vnd.openxmlformats-officedocument.drawingml.chartshapes+xml"/>
  <Override PartName="/ppt/notesSlides/notesSlide47.xml" ContentType="application/vnd.openxmlformats-officedocument.presentationml.notesSlide+xml"/>
  <Override PartName="/ppt/charts/chart9.xml" ContentType="application/vnd.openxmlformats-officedocument.drawingml.chart+xml"/>
  <Override PartName="/ppt/theme/themeOverride8.xml" ContentType="application/vnd.openxmlformats-officedocument.themeOverride+xml"/>
  <Override PartName="/ppt/charts/chart10.xml" ContentType="application/vnd.openxmlformats-officedocument.drawingml.chart+xml"/>
  <Override PartName="/ppt/theme/themeOverride9.xml" ContentType="application/vnd.openxmlformats-officedocument.themeOverride+xml"/>
  <Override PartName="/ppt/notesSlides/notesSlide48.xml" ContentType="application/vnd.openxmlformats-officedocument.presentationml.notesSlide+xml"/>
  <Override PartName="/ppt/charts/chart11.xml" ContentType="application/vnd.openxmlformats-officedocument.drawingml.chart+xml"/>
  <Override PartName="/ppt/theme/themeOverride10.xml" ContentType="application/vnd.openxmlformats-officedocument.themeOverride+xml"/>
  <Override PartName="/ppt/charts/chart12.xml" ContentType="application/vnd.openxmlformats-officedocument.drawingml.chart+xml"/>
  <Override PartName="/ppt/theme/themeOverride11.xml" ContentType="application/vnd.openxmlformats-officedocument.themeOverride+xml"/>
  <Override PartName="/ppt/notesSlides/notesSlide49.xml" ContentType="application/vnd.openxmlformats-officedocument.presentationml.notesSlide+xml"/>
  <Override PartName="/ppt/comments/comment1.xml" ContentType="application/vnd.openxmlformats-officedocument.presentationml.comment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62"/>
  </p:notesMasterIdLst>
  <p:sldIdLst>
    <p:sldId id="261" r:id="rId3"/>
    <p:sldId id="394" r:id="rId4"/>
    <p:sldId id="406" r:id="rId5"/>
    <p:sldId id="399" r:id="rId6"/>
    <p:sldId id="400" r:id="rId7"/>
    <p:sldId id="403" r:id="rId8"/>
    <p:sldId id="341" r:id="rId9"/>
    <p:sldId id="401" r:id="rId10"/>
    <p:sldId id="402" r:id="rId11"/>
    <p:sldId id="342" r:id="rId12"/>
    <p:sldId id="318" r:id="rId13"/>
    <p:sldId id="404" r:id="rId14"/>
    <p:sldId id="323" r:id="rId15"/>
    <p:sldId id="348" r:id="rId16"/>
    <p:sldId id="328" r:id="rId17"/>
    <p:sldId id="329" r:id="rId18"/>
    <p:sldId id="347" r:id="rId19"/>
    <p:sldId id="346" r:id="rId20"/>
    <p:sldId id="337" r:id="rId21"/>
    <p:sldId id="361" r:id="rId22"/>
    <p:sldId id="362" r:id="rId23"/>
    <p:sldId id="363" r:id="rId24"/>
    <p:sldId id="350" r:id="rId25"/>
    <p:sldId id="336" r:id="rId26"/>
    <p:sldId id="339" r:id="rId27"/>
    <p:sldId id="352" r:id="rId28"/>
    <p:sldId id="359" r:id="rId29"/>
    <p:sldId id="360" r:id="rId30"/>
    <p:sldId id="430" r:id="rId31"/>
    <p:sldId id="420" r:id="rId32"/>
    <p:sldId id="421" r:id="rId33"/>
    <p:sldId id="422" r:id="rId34"/>
    <p:sldId id="423" r:id="rId35"/>
    <p:sldId id="424" r:id="rId36"/>
    <p:sldId id="425" r:id="rId37"/>
    <p:sldId id="426" r:id="rId38"/>
    <p:sldId id="427" r:id="rId39"/>
    <p:sldId id="428" r:id="rId40"/>
    <p:sldId id="431" r:id="rId41"/>
    <p:sldId id="378" r:id="rId42"/>
    <p:sldId id="379" r:id="rId43"/>
    <p:sldId id="380" r:id="rId44"/>
    <p:sldId id="381" r:id="rId45"/>
    <p:sldId id="382" r:id="rId46"/>
    <p:sldId id="383" r:id="rId47"/>
    <p:sldId id="384" r:id="rId48"/>
    <p:sldId id="385" r:id="rId49"/>
    <p:sldId id="386" r:id="rId50"/>
    <p:sldId id="387" r:id="rId51"/>
    <p:sldId id="388" r:id="rId52"/>
    <p:sldId id="389" r:id="rId53"/>
    <p:sldId id="390" r:id="rId54"/>
    <p:sldId id="391" r:id="rId55"/>
    <p:sldId id="416" r:id="rId56"/>
    <p:sldId id="429" r:id="rId57"/>
    <p:sldId id="437" r:id="rId58"/>
    <p:sldId id="436" r:id="rId59"/>
    <p:sldId id="438" r:id="rId60"/>
    <p:sldId id="418" r:id="rId61"/>
  </p:sldIdLst>
  <p:sldSz cx="9144000" cy="6858000" type="screen4x3"/>
  <p:notesSz cx="6858000" cy="9144000"/>
  <p:embeddedFontLst>
    <p:embeddedFont>
      <p:font typeface="Impact" panose="020B0806030902050204" pitchFamily="34" charset="0"/>
      <p:regular r:id="rId63"/>
    </p:embeddedFont>
    <p:embeddedFont>
      <p:font typeface="SimHei" panose="02010609060101010101" pitchFamily="49" charset="-122"/>
      <p:regular r:id="rId64"/>
    </p:embeddedFont>
    <p:embeddedFont>
      <p:font typeface="Cambria Math" panose="02040503050406030204" pitchFamily="18" charset="0"/>
      <p:regular r:id="rId65"/>
    </p:embeddedFont>
    <p:embeddedFont>
      <p:font typeface="Calibri" panose="020F0502020204030204" pitchFamily="34" charset="0"/>
      <p:regular r:id="rId66"/>
      <p:bold r:id="rId67"/>
      <p:italic r:id="rId68"/>
      <p:boldItalic r:id="rId69"/>
    </p:embeddedFont>
    <p:embeddedFont>
      <p:font typeface="Microsoft YaHei" panose="020B0503020204020204" pitchFamily="34" charset="-122"/>
      <p:regular r:id="rId70"/>
      <p:bold r:id="rId71"/>
    </p:embeddedFont>
    <p:embeddedFont>
      <p:font typeface="SimHei" panose="02010609060101010101" pitchFamily="49" charset="-122"/>
      <p:regular r:id="rId64"/>
    </p:embeddedFont>
    <p:embeddedFont>
      <p:font typeface="STXihei" panose="02010600040101010101" pitchFamily="2" charset="-122"/>
      <p:regular r:id="rId72"/>
    </p:embeddedFont>
  </p:embeddedFontLst>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didiah JC" initials="J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00"/>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39" autoAdjust="0"/>
    <p:restoredTop sz="65925" autoAdjust="0"/>
  </p:normalViewPr>
  <p:slideViewPr>
    <p:cSldViewPr>
      <p:cViewPr varScale="1">
        <p:scale>
          <a:sx n="61" d="100"/>
          <a:sy n="61" d="100"/>
        </p:scale>
        <p:origin x="2256" y="19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s>
</file>

<file path=ppt/charts/_rels/chart1.xml.rels><?xml version="1.0" encoding="UTF-8" standalone="yes"?>
<Relationships xmlns="http://schemas.openxmlformats.org/package/2006/relationships"><Relationship Id="rId2" Type="http://schemas.openxmlformats.org/officeDocument/2006/relationships/oleObject" Target="file:////E:\Dropbox\My%20papers\QLSH\experiment\paper-experimental-data.xlsx" TargetMode="External"/><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9.xml"/></Relationships>
</file>

<file path=ppt/charts/_rels/chart11.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10.xml"/></Relationships>
</file>

<file path=ppt/charts/_rels/chart12.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11.xml"/></Relationships>
</file>

<file path=ppt/charts/_rels/chart2.xml.rels><?xml version="1.0" encoding="UTF-8" standalone="yes"?>
<Relationships xmlns="http://schemas.openxmlformats.org/package/2006/relationships"><Relationship Id="rId1" Type="http://schemas.openxmlformats.org/officeDocument/2006/relationships/oleObject" Target="file:////E:\Dropbox\My%20papers\L2H\experiments\exp-jf-6-top20.xlsx" TargetMode="External"/></Relationships>
</file>

<file path=ppt/charts/_rels/chart3.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2.xml"/></Relationships>
</file>

<file path=ppt/charts/_rels/chart4.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3.xml"/></Relationships>
</file>

<file path=ppt/charts/_rels/chart5.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4.xml"/></Relationships>
</file>

<file path=ppt/charts/_rels/chart6.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5.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6.xml"/></Relationships>
</file>

<file path=ppt/charts/_rels/chart8.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7.xml"/></Relationships>
</file>

<file path=ppt/charts/_rels/chart9.xml.rels><?xml version="1.0" encoding="UTF-8" standalone="yes"?>
<Relationships xmlns="http://schemas.openxmlformats.org/package/2006/relationships"><Relationship Id="rId2" Type="http://schemas.openxmlformats.org/officeDocument/2006/relationships/oleObject" Target="file:////E:\Dropbox\My%20papers\L2H\experiments\exp-jf-6-top20.xlsx" TargetMode="External"/><Relationship Id="rId1" Type="http://schemas.openxmlformats.org/officeDocument/2006/relationships/themeOverride" Target="../theme/themeOverride8.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barChart>
        <c:barDir val="col"/>
        <c:grouping val="clustered"/>
        <c:varyColors val="0"/>
        <c:ser>
          <c:idx val="0"/>
          <c:order val="0"/>
          <c:invertIfNegative val="0"/>
          <c:dPt>
            <c:idx val="0"/>
            <c:invertIfNegative val="0"/>
            <c:bubble3D val="0"/>
            <c:spPr>
              <a:pattFill prst="wdUpDiag">
                <a:fgClr>
                  <a:srgbClr val="00B0F0"/>
                </a:fgClr>
                <a:bgClr>
                  <a:schemeClr val="bg1"/>
                </a:bgClr>
              </a:pattFill>
            </c:spPr>
            <c:extLst>
              <c:ext xmlns:c16="http://schemas.microsoft.com/office/drawing/2014/chart" uri="{C3380CC4-5D6E-409C-BE32-E72D297353CC}">
                <c16:uniqueId val="{00000001-0082-476C-B403-2229864A2AA2}"/>
              </c:ext>
            </c:extLst>
          </c:dPt>
          <c:dPt>
            <c:idx val="1"/>
            <c:invertIfNegative val="0"/>
            <c:bubble3D val="0"/>
            <c:spPr>
              <a:solidFill>
                <a:srgbClr val="953735"/>
              </a:solidFill>
            </c:spPr>
            <c:extLst>
              <c:ext xmlns:c16="http://schemas.microsoft.com/office/drawing/2014/chart" uri="{C3380CC4-5D6E-409C-BE32-E72D297353CC}">
                <c16:uniqueId val="{00000003-0082-476C-B403-2229864A2AA2}"/>
              </c:ext>
            </c:extLst>
          </c:dPt>
          <c:cat>
            <c:strRef>
              <c:f>'1 b tweets'!$J$92:$K$92</c:f>
              <c:strCache>
                <c:ptCount val="2"/>
                <c:pt idx="0">
                  <c:v>PLSH</c:v>
                </c:pt>
                <c:pt idx="1">
                  <c:v>LoSHa</c:v>
                </c:pt>
              </c:strCache>
            </c:strRef>
          </c:cat>
          <c:val>
            <c:numRef>
              <c:f>'1 b tweets'!$J$93:$K$93</c:f>
              <c:numCache>
                <c:formatCode>General</c:formatCode>
                <c:ptCount val="2"/>
                <c:pt idx="0">
                  <c:v>1.42</c:v>
                </c:pt>
                <c:pt idx="1">
                  <c:v>1.86</c:v>
                </c:pt>
              </c:numCache>
            </c:numRef>
          </c:val>
          <c:extLst>
            <c:ext xmlns:c16="http://schemas.microsoft.com/office/drawing/2014/chart" uri="{C3380CC4-5D6E-409C-BE32-E72D297353CC}">
              <c16:uniqueId val="{00000004-0082-476C-B403-2229864A2AA2}"/>
            </c:ext>
          </c:extLst>
        </c:ser>
        <c:dLbls>
          <c:showLegendKey val="0"/>
          <c:showVal val="0"/>
          <c:showCatName val="0"/>
          <c:showSerName val="0"/>
          <c:showPercent val="0"/>
          <c:showBubbleSize val="0"/>
        </c:dLbls>
        <c:gapWidth val="150"/>
        <c:axId val="99863552"/>
        <c:axId val="95101504"/>
      </c:barChart>
      <c:catAx>
        <c:axId val="99863552"/>
        <c:scaling>
          <c:orientation val="minMax"/>
        </c:scaling>
        <c:delete val="0"/>
        <c:axPos val="b"/>
        <c:numFmt formatCode="General" sourceLinked="0"/>
        <c:majorTickMark val="none"/>
        <c:minorTickMark val="none"/>
        <c:tickLblPos val="nextTo"/>
        <c:txPr>
          <a:bodyPr/>
          <a:lstStyle/>
          <a:p>
            <a:pPr>
              <a:defRPr sz="1800"/>
            </a:pPr>
            <a:endParaRPr lang="en-US"/>
          </a:p>
        </c:txPr>
        <c:crossAx val="95101504"/>
        <c:crosses val="autoZero"/>
        <c:auto val="1"/>
        <c:lblAlgn val="ctr"/>
        <c:lblOffset val="100"/>
        <c:noMultiLvlLbl val="0"/>
      </c:catAx>
      <c:valAx>
        <c:axId val="95101504"/>
        <c:scaling>
          <c:orientation val="minMax"/>
        </c:scaling>
        <c:delete val="0"/>
        <c:axPos val="l"/>
        <c:majorGridlines/>
        <c:title>
          <c:tx>
            <c:rich>
              <a:bodyPr rot="-5400000" vert="horz"/>
              <a:lstStyle/>
              <a:p>
                <a:pPr>
                  <a:defRPr sz="2400" b="0"/>
                </a:pPr>
                <a:r>
                  <a:rPr lang="en-US" sz="2400" b="0"/>
                  <a:t>Milliseconds</a:t>
                </a:r>
              </a:p>
            </c:rich>
          </c:tx>
          <c:overlay val="0"/>
        </c:title>
        <c:numFmt formatCode="General" sourceLinked="1"/>
        <c:majorTickMark val="none"/>
        <c:minorTickMark val="none"/>
        <c:tickLblPos val="nextTo"/>
        <c:txPr>
          <a:bodyPr/>
          <a:lstStyle/>
          <a:p>
            <a:pPr>
              <a:defRPr sz="1400"/>
            </a:pPr>
            <a:endParaRPr lang="en-US"/>
          </a:p>
        </c:txPr>
        <c:crossAx val="99863552"/>
        <c:crosses val="autoZero"/>
        <c:crossBetween val="between"/>
        <c:majorUnit val="0.5"/>
      </c:valAx>
      <c:spPr>
        <a:noFill/>
        <a:ln w="12700">
          <a:solidFill>
            <a:schemeClr val="tx1"/>
          </a:solidFill>
        </a:ln>
      </c:spPr>
    </c:plotArea>
    <c:plotVisOnly val="1"/>
    <c:dispBlanksAs val="gap"/>
    <c:showDLblsOverMax val="0"/>
  </c:chart>
  <c:spPr>
    <a:ln>
      <a:noFill/>
    </a:ln>
  </c:sp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440573053368299"/>
          <c:y val="5.1400554097404502E-2"/>
          <c:w val="0.78513604549431304"/>
          <c:h val="0.71666511822276702"/>
        </c:manualLayout>
      </c:layout>
      <c:scatterChart>
        <c:scatterStyle val="smoothMarker"/>
        <c:varyColors val="0"/>
        <c:ser>
          <c:idx val="0"/>
          <c:order val="0"/>
          <c:tx>
            <c:strRef>
              <c:f>compare!$AF$131</c:f>
              <c:strCache>
                <c:ptCount val="1"/>
                <c:pt idx="0">
                  <c:v>GQR</c:v>
                </c:pt>
              </c:strCache>
            </c:strRef>
          </c:tx>
          <c:xVal>
            <c:numRef>
              <c:f>compare!$AE$132:$AE$206</c:f>
              <c:numCache>
                <c:formatCode>General</c:formatCode>
                <c:ptCount val="75"/>
                <c:pt idx="0">
                  <c:v>0.5</c:v>
                </c:pt>
                <c:pt idx="1">
                  <c:v>0.66</c:v>
                </c:pt>
                <c:pt idx="2">
                  <c:v>0.81</c:v>
                </c:pt>
                <c:pt idx="3">
                  <c:v>0.97</c:v>
                </c:pt>
                <c:pt idx="4">
                  <c:v>1.1200000000000001</c:v>
                </c:pt>
                <c:pt idx="5">
                  <c:v>1.28</c:v>
                </c:pt>
                <c:pt idx="6">
                  <c:v>1.44</c:v>
                </c:pt>
                <c:pt idx="7">
                  <c:v>1.62</c:v>
                </c:pt>
                <c:pt idx="8">
                  <c:v>1.81</c:v>
                </c:pt>
                <c:pt idx="9">
                  <c:v>2.0499999999999998</c:v>
                </c:pt>
                <c:pt idx="10">
                  <c:v>2.38</c:v>
                </c:pt>
                <c:pt idx="11">
                  <c:v>2.86</c:v>
                </c:pt>
                <c:pt idx="12">
                  <c:v>3.59</c:v>
                </c:pt>
                <c:pt idx="13">
                  <c:v>4.95</c:v>
                </c:pt>
                <c:pt idx="14">
                  <c:v>7.29</c:v>
                </c:pt>
                <c:pt idx="15">
                  <c:v>11.48</c:v>
                </c:pt>
                <c:pt idx="16">
                  <c:v>18.260000000000002</c:v>
                </c:pt>
                <c:pt idx="17">
                  <c:v>28.18</c:v>
                </c:pt>
                <c:pt idx="18">
                  <c:v>38.92</c:v>
                </c:pt>
                <c:pt idx="19">
                  <c:v>46.91</c:v>
                </c:pt>
                <c:pt idx="20">
                  <c:v>50.99</c:v>
                </c:pt>
                <c:pt idx="21">
                  <c:v>52.53</c:v>
                </c:pt>
                <c:pt idx="22">
                  <c:v>52.69</c:v>
                </c:pt>
                <c:pt idx="23">
                  <c:v>52.84</c:v>
                </c:pt>
                <c:pt idx="24">
                  <c:v>52.99</c:v>
                </c:pt>
                <c:pt idx="25">
                  <c:v>0.51</c:v>
                </c:pt>
                <c:pt idx="26">
                  <c:v>0.67</c:v>
                </c:pt>
                <c:pt idx="27">
                  <c:v>0.82</c:v>
                </c:pt>
                <c:pt idx="28">
                  <c:v>0.98</c:v>
                </c:pt>
                <c:pt idx="29">
                  <c:v>1.1299999999999999</c:v>
                </c:pt>
                <c:pt idx="30">
                  <c:v>1.29</c:v>
                </c:pt>
                <c:pt idx="31">
                  <c:v>1.46</c:v>
                </c:pt>
                <c:pt idx="32">
                  <c:v>1.62</c:v>
                </c:pt>
                <c:pt idx="33">
                  <c:v>1.81</c:v>
                </c:pt>
                <c:pt idx="34">
                  <c:v>2.0499999999999998</c:v>
                </c:pt>
                <c:pt idx="35">
                  <c:v>2.35</c:v>
                </c:pt>
                <c:pt idx="36">
                  <c:v>2.84</c:v>
                </c:pt>
                <c:pt idx="37">
                  <c:v>3.59</c:v>
                </c:pt>
                <c:pt idx="38">
                  <c:v>4.95</c:v>
                </c:pt>
                <c:pt idx="39">
                  <c:v>7.45</c:v>
                </c:pt>
                <c:pt idx="40">
                  <c:v>12.19</c:v>
                </c:pt>
                <c:pt idx="41">
                  <c:v>21.1</c:v>
                </c:pt>
                <c:pt idx="42">
                  <c:v>37.14</c:v>
                </c:pt>
                <c:pt idx="43">
                  <c:v>64.540000000000006</c:v>
                </c:pt>
                <c:pt idx="44">
                  <c:v>104.47</c:v>
                </c:pt>
                <c:pt idx="45">
                  <c:v>151.69</c:v>
                </c:pt>
                <c:pt idx="46">
                  <c:v>190.67</c:v>
                </c:pt>
                <c:pt idx="47">
                  <c:v>214.56</c:v>
                </c:pt>
                <c:pt idx="48">
                  <c:v>220.94</c:v>
                </c:pt>
                <c:pt idx="49">
                  <c:v>221.1</c:v>
                </c:pt>
                <c:pt idx="50">
                  <c:v>27.73</c:v>
                </c:pt>
                <c:pt idx="51">
                  <c:v>27.89</c:v>
                </c:pt>
                <c:pt idx="52">
                  <c:v>28.04</c:v>
                </c:pt>
                <c:pt idx="53">
                  <c:v>28.2</c:v>
                </c:pt>
                <c:pt idx="54">
                  <c:v>28.36</c:v>
                </c:pt>
                <c:pt idx="55">
                  <c:v>28.509999999999998</c:v>
                </c:pt>
                <c:pt idx="56">
                  <c:v>28.68</c:v>
                </c:pt>
                <c:pt idx="57">
                  <c:v>28.849999999999998</c:v>
                </c:pt>
                <c:pt idx="58">
                  <c:v>29.04</c:v>
                </c:pt>
                <c:pt idx="59">
                  <c:v>29.279999999999998</c:v>
                </c:pt>
                <c:pt idx="60">
                  <c:v>29.599999999999998</c:v>
                </c:pt>
                <c:pt idx="61">
                  <c:v>30.06</c:v>
                </c:pt>
                <c:pt idx="62">
                  <c:v>30.81</c:v>
                </c:pt>
                <c:pt idx="63">
                  <c:v>32.119999999999997</c:v>
                </c:pt>
                <c:pt idx="64">
                  <c:v>34.549999999999997</c:v>
                </c:pt>
                <c:pt idx="65">
                  <c:v>39.06</c:v>
                </c:pt>
                <c:pt idx="66">
                  <c:v>47.629999999999995</c:v>
                </c:pt>
                <c:pt idx="67">
                  <c:v>63.16</c:v>
                </c:pt>
                <c:pt idx="68">
                  <c:v>89.37</c:v>
                </c:pt>
                <c:pt idx="69">
                  <c:v>127.71</c:v>
                </c:pt>
                <c:pt idx="70">
                  <c:v>173.35999999999999</c:v>
                </c:pt>
                <c:pt idx="71">
                  <c:v>211.46</c:v>
                </c:pt>
                <c:pt idx="72">
                  <c:v>235.66</c:v>
                </c:pt>
                <c:pt idx="73">
                  <c:v>240.49</c:v>
                </c:pt>
                <c:pt idx="74">
                  <c:v>240.65</c:v>
                </c:pt>
              </c:numCache>
            </c:numRef>
          </c:xVal>
          <c:yVal>
            <c:numRef>
              <c:f>compare!$AF$132:$AF$206</c:f>
              <c:numCache>
                <c:formatCode>General</c:formatCode>
                <c:ptCount val="75"/>
                <c:pt idx="0">
                  <c:v>9.7150100000000003E-2</c:v>
                </c:pt>
                <c:pt idx="1">
                  <c:v>9.7150100000000003E-2</c:v>
                </c:pt>
                <c:pt idx="2">
                  <c:v>9.7500000000000003E-2</c:v>
                </c:pt>
                <c:pt idx="3">
                  <c:v>9.7949999999999995E-2</c:v>
                </c:pt>
                <c:pt idx="4">
                  <c:v>0.1007</c:v>
                </c:pt>
                <c:pt idx="5">
                  <c:v>0.10514999999999999</c:v>
                </c:pt>
                <c:pt idx="6">
                  <c:v>0.11244999999999999</c:v>
                </c:pt>
                <c:pt idx="7">
                  <c:v>0.12834999999999999</c:v>
                </c:pt>
                <c:pt idx="8">
                  <c:v>0.15554999999999999</c:v>
                </c:pt>
                <c:pt idx="9">
                  <c:v>0.19505</c:v>
                </c:pt>
                <c:pt idx="10">
                  <c:v>0.26415</c:v>
                </c:pt>
                <c:pt idx="11">
                  <c:v>0.35794999999999999</c:v>
                </c:pt>
                <c:pt idx="12">
                  <c:v>0.47270000000000001</c:v>
                </c:pt>
                <c:pt idx="13">
                  <c:v>0.60109999999999997</c:v>
                </c:pt>
                <c:pt idx="14">
                  <c:v>0.72555099999999995</c:v>
                </c:pt>
                <c:pt idx="15">
                  <c:v>0.83650000000000002</c:v>
                </c:pt>
                <c:pt idx="16">
                  <c:v>0.919902</c:v>
                </c:pt>
                <c:pt idx="17">
                  <c:v>0.97235099999999997</c:v>
                </c:pt>
                <c:pt idx="18">
                  <c:v>0.99265099999999995</c:v>
                </c:pt>
                <c:pt idx="19">
                  <c:v>0.99850000000000005</c:v>
                </c:pt>
                <c:pt idx="20">
                  <c:v>0.99980000000000002</c:v>
                </c:pt>
                <c:pt idx="21">
                  <c:v>1</c:v>
                </c:pt>
                <c:pt idx="22">
                  <c:v>1</c:v>
                </c:pt>
                <c:pt idx="23">
                  <c:v>1</c:v>
                </c:pt>
                <c:pt idx="24">
                  <c:v>1</c:v>
                </c:pt>
              </c:numCache>
            </c:numRef>
          </c:yVal>
          <c:smooth val="1"/>
          <c:extLst>
            <c:ext xmlns:c16="http://schemas.microsoft.com/office/drawing/2014/chart" uri="{C3380CC4-5D6E-409C-BE32-E72D297353CC}">
              <c16:uniqueId val="{00000000-A50F-704B-A799-5B1F0B8D097E}"/>
            </c:ext>
          </c:extLst>
        </c:ser>
        <c:ser>
          <c:idx val="1"/>
          <c:order val="1"/>
          <c:tx>
            <c:strRef>
              <c:f>compare!$AG$131</c:f>
              <c:strCache>
                <c:ptCount val="1"/>
                <c:pt idx="0">
                  <c:v>GHR</c:v>
                </c:pt>
              </c:strCache>
            </c:strRef>
          </c:tx>
          <c:spPr>
            <a:ln>
              <a:solidFill>
                <a:srgbClr val="00B050"/>
              </a:solidFill>
              <a:prstDash val="dash"/>
            </a:ln>
          </c:spPr>
          <c:marker>
            <c:symbol val="x"/>
            <c:size val="7"/>
            <c:spPr>
              <a:noFill/>
              <a:ln>
                <a:solidFill>
                  <a:srgbClr val="00B050"/>
                </a:solidFill>
              </a:ln>
            </c:spPr>
          </c:marker>
          <c:xVal>
            <c:numRef>
              <c:f>compare!$AE$132:$AE$206</c:f>
              <c:numCache>
                <c:formatCode>General</c:formatCode>
                <c:ptCount val="75"/>
                <c:pt idx="0">
                  <c:v>0.5</c:v>
                </c:pt>
                <c:pt idx="1">
                  <c:v>0.66</c:v>
                </c:pt>
                <c:pt idx="2">
                  <c:v>0.81</c:v>
                </c:pt>
                <c:pt idx="3">
                  <c:v>0.97</c:v>
                </c:pt>
                <c:pt idx="4">
                  <c:v>1.1200000000000001</c:v>
                </c:pt>
                <c:pt idx="5">
                  <c:v>1.28</c:v>
                </c:pt>
                <c:pt idx="6">
                  <c:v>1.44</c:v>
                </c:pt>
                <c:pt idx="7">
                  <c:v>1.62</c:v>
                </c:pt>
                <c:pt idx="8">
                  <c:v>1.81</c:v>
                </c:pt>
                <c:pt idx="9">
                  <c:v>2.0499999999999998</c:v>
                </c:pt>
                <c:pt idx="10">
                  <c:v>2.38</c:v>
                </c:pt>
                <c:pt idx="11">
                  <c:v>2.86</c:v>
                </c:pt>
                <c:pt idx="12">
                  <c:v>3.59</c:v>
                </c:pt>
                <c:pt idx="13">
                  <c:v>4.95</c:v>
                </c:pt>
                <c:pt idx="14">
                  <c:v>7.29</c:v>
                </c:pt>
                <c:pt idx="15">
                  <c:v>11.48</c:v>
                </c:pt>
                <c:pt idx="16">
                  <c:v>18.260000000000002</c:v>
                </c:pt>
                <c:pt idx="17">
                  <c:v>28.18</c:v>
                </c:pt>
                <c:pt idx="18">
                  <c:v>38.92</c:v>
                </c:pt>
                <c:pt idx="19">
                  <c:v>46.91</c:v>
                </c:pt>
                <c:pt idx="20">
                  <c:v>50.99</c:v>
                </c:pt>
                <c:pt idx="21">
                  <c:v>52.53</c:v>
                </c:pt>
                <c:pt idx="22">
                  <c:v>52.69</c:v>
                </c:pt>
                <c:pt idx="23">
                  <c:v>52.84</c:v>
                </c:pt>
                <c:pt idx="24">
                  <c:v>52.99</c:v>
                </c:pt>
                <c:pt idx="25">
                  <c:v>0.51</c:v>
                </c:pt>
                <c:pt idx="26">
                  <c:v>0.67</c:v>
                </c:pt>
                <c:pt idx="27">
                  <c:v>0.82</c:v>
                </c:pt>
                <c:pt idx="28">
                  <c:v>0.98</c:v>
                </c:pt>
                <c:pt idx="29">
                  <c:v>1.1299999999999999</c:v>
                </c:pt>
                <c:pt idx="30">
                  <c:v>1.29</c:v>
                </c:pt>
                <c:pt idx="31">
                  <c:v>1.46</c:v>
                </c:pt>
                <c:pt idx="32">
                  <c:v>1.62</c:v>
                </c:pt>
                <c:pt idx="33">
                  <c:v>1.81</c:v>
                </c:pt>
                <c:pt idx="34">
                  <c:v>2.0499999999999998</c:v>
                </c:pt>
                <c:pt idx="35">
                  <c:v>2.35</c:v>
                </c:pt>
                <c:pt idx="36">
                  <c:v>2.84</c:v>
                </c:pt>
                <c:pt idx="37">
                  <c:v>3.59</c:v>
                </c:pt>
                <c:pt idx="38">
                  <c:v>4.95</c:v>
                </c:pt>
                <c:pt idx="39">
                  <c:v>7.45</c:v>
                </c:pt>
                <c:pt idx="40">
                  <c:v>12.19</c:v>
                </c:pt>
                <c:pt idx="41">
                  <c:v>21.1</c:v>
                </c:pt>
                <c:pt idx="42">
                  <c:v>37.14</c:v>
                </c:pt>
                <c:pt idx="43">
                  <c:v>64.540000000000006</c:v>
                </c:pt>
                <c:pt idx="44">
                  <c:v>104.47</c:v>
                </c:pt>
                <c:pt idx="45">
                  <c:v>151.69</c:v>
                </c:pt>
                <c:pt idx="46">
                  <c:v>190.67</c:v>
                </c:pt>
                <c:pt idx="47">
                  <c:v>214.56</c:v>
                </c:pt>
                <c:pt idx="48">
                  <c:v>220.94</c:v>
                </c:pt>
                <c:pt idx="49">
                  <c:v>221.1</c:v>
                </c:pt>
                <c:pt idx="50">
                  <c:v>27.73</c:v>
                </c:pt>
                <c:pt idx="51">
                  <c:v>27.89</c:v>
                </c:pt>
                <c:pt idx="52">
                  <c:v>28.04</c:v>
                </c:pt>
                <c:pt idx="53">
                  <c:v>28.2</c:v>
                </c:pt>
                <c:pt idx="54">
                  <c:v>28.36</c:v>
                </c:pt>
                <c:pt idx="55">
                  <c:v>28.509999999999998</c:v>
                </c:pt>
                <c:pt idx="56">
                  <c:v>28.68</c:v>
                </c:pt>
                <c:pt idx="57">
                  <c:v>28.849999999999998</c:v>
                </c:pt>
                <c:pt idx="58">
                  <c:v>29.04</c:v>
                </c:pt>
                <c:pt idx="59">
                  <c:v>29.279999999999998</c:v>
                </c:pt>
                <c:pt idx="60">
                  <c:v>29.599999999999998</c:v>
                </c:pt>
                <c:pt idx="61">
                  <c:v>30.06</c:v>
                </c:pt>
                <c:pt idx="62">
                  <c:v>30.81</c:v>
                </c:pt>
                <c:pt idx="63">
                  <c:v>32.119999999999997</c:v>
                </c:pt>
                <c:pt idx="64">
                  <c:v>34.549999999999997</c:v>
                </c:pt>
                <c:pt idx="65">
                  <c:v>39.06</c:v>
                </c:pt>
                <c:pt idx="66">
                  <c:v>47.629999999999995</c:v>
                </c:pt>
                <c:pt idx="67">
                  <c:v>63.16</c:v>
                </c:pt>
                <c:pt idx="68">
                  <c:v>89.37</c:v>
                </c:pt>
                <c:pt idx="69">
                  <c:v>127.71</c:v>
                </c:pt>
                <c:pt idx="70">
                  <c:v>173.35999999999999</c:v>
                </c:pt>
                <c:pt idx="71">
                  <c:v>211.46</c:v>
                </c:pt>
                <c:pt idx="72">
                  <c:v>235.66</c:v>
                </c:pt>
                <c:pt idx="73">
                  <c:v>240.49</c:v>
                </c:pt>
                <c:pt idx="74">
                  <c:v>240.65</c:v>
                </c:pt>
              </c:numCache>
            </c:numRef>
          </c:xVal>
          <c:yVal>
            <c:numRef>
              <c:f>compare!$AG$132:$AG$206</c:f>
              <c:numCache>
                <c:formatCode>General</c:formatCode>
                <c:ptCount val="75"/>
                <c:pt idx="25">
                  <c:v>9.7150100000000003E-2</c:v>
                </c:pt>
                <c:pt idx="26">
                  <c:v>9.7150100000000003E-2</c:v>
                </c:pt>
                <c:pt idx="27">
                  <c:v>9.7250100000000006E-2</c:v>
                </c:pt>
                <c:pt idx="28">
                  <c:v>9.7449999999999995E-2</c:v>
                </c:pt>
                <c:pt idx="29">
                  <c:v>9.8949999999999996E-2</c:v>
                </c:pt>
                <c:pt idx="30">
                  <c:v>0.10085</c:v>
                </c:pt>
                <c:pt idx="31">
                  <c:v>0.106</c:v>
                </c:pt>
                <c:pt idx="32">
                  <c:v>0.1128</c:v>
                </c:pt>
                <c:pt idx="33">
                  <c:v>0.12745000000000001</c:v>
                </c:pt>
                <c:pt idx="34">
                  <c:v>0.15160000000000001</c:v>
                </c:pt>
                <c:pt idx="35">
                  <c:v>0.19034999999999999</c:v>
                </c:pt>
                <c:pt idx="36">
                  <c:v>0.24709999999999999</c:v>
                </c:pt>
                <c:pt idx="37">
                  <c:v>0.32090000000000002</c:v>
                </c:pt>
                <c:pt idx="38">
                  <c:v>0.41510000000000002</c:v>
                </c:pt>
                <c:pt idx="39">
                  <c:v>0.5302</c:v>
                </c:pt>
                <c:pt idx="40">
                  <c:v>0.64095000000000002</c:v>
                </c:pt>
                <c:pt idx="41">
                  <c:v>0.75545099999999998</c:v>
                </c:pt>
                <c:pt idx="42">
                  <c:v>0.84914999999999996</c:v>
                </c:pt>
                <c:pt idx="43">
                  <c:v>0.92135100000000003</c:v>
                </c:pt>
                <c:pt idx="44">
                  <c:v>0.96800200000000003</c:v>
                </c:pt>
                <c:pt idx="45">
                  <c:v>0.98975100000000005</c:v>
                </c:pt>
                <c:pt idx="46">
                  <c:v>0.99739999999999995</c:v>
                </c:pt>
                <c:pt idx="47">
                  <c:v>0.99970000000000003</c:v>
                </c:pt>
                <c:pt idx="48">
                  <c:v>1</c:v>
                </c:pt>
                <c:pt idx="49">
                  <c:v>1</c:v>
                </c:pt>
              </c:numCache>
            </c:numRef>
          </c:yVal>
          <c:smooth val="1"/>
          <c:extLst>
            <c:ext xmlns:c16="http://schemas.microsoft.com/office/drawing/2014/chart" uri="{C3380CC4-5D6E-409C-BE32-E72D297353CC}">
              <c16:uniqueId val="{00000001-A50F-704B-A799-5B1F0B8D097E}"/>
            </c:ext>
          </c:extLst>
        </c:ser>
        <c:ser>
          <c:idx val="2"/>
          <c:order val="2"/>
          <c:tx>
            <c:strRef>
              <c:f>compare!$AH$131</c:f>
              <c:strCache>
                <c:ptCount val="1"/>
                <c:pt idx="0">
                  <c:v>HR</c:v>
                </c:pt>
              </c:strCache>
            </c:strRef>
          </c:tx>
          <c:spPr>
            <a:ln>
              <a:solidFill>
                <a:srgbClr val="FFC000"/>
              </a:solidFill>
              <a:prstDash val="sysDot"/>
            </a:ln>
          </c:spPr>
          <c:marker>
            <c:symbol val="triangle"/>
            <c:size val="7"/>
            <c:spPr>
              <a:noFill/>
              <a:ln>
                <a:solidFill>
                  <a:srgbClr val="FFC000"/>
                </a:solidFill>
              </a:ln>
            </c:spPr>
          </c:marker>
          <c:xVal>
            <c:numRef>
              <c:f>compare!$AE$132:$AE$206</c:f>
              <c:numCache>
                <c:formatCode>General</c:formatCode>
                <c:ptCount val="75"/>
                <c:pt idx="0">
                  <c:v>0.5</c:v>
                </c:pt>
                <c:pt idx="1">
                  <c:v>0.66</c:v>
                </c:pt>
                <c:pt idx="2">
                  <c:v>0.81</c:v>
                </c:pt>
                <c:pt idx="3">
                  <c:v>0.97</c:v>
                </c:pt>
                <c:pt idx="4">
                  <c:v>1.1200000000000001</c:v>
                </c:pt>
                <c:pt idx="5">
                  <c:v>1.28</c:v>
                </c:pt>
                <c:pt idx="6">
                  <c:v>1.44</c:v>
                </c:pt>
                <c:pt idx="7">
                  <c:v>1.62</c:v>
                </c:pt>
                <c:pt idx="8">
                  <c:v>1.81</c:v>
                </c:pt>
                <c:pt idx="9">
                  <c:v>2.0499999999999998</c:v>
                </c:pt>
                <c:pt idx="10">
                  <c:v>2.38</c:v>
                </c:pt>
                <c:pt idx="11">
                  <c:v>2.86</c:v>
                </c:pt>
                <c:pt idx="12">
                  <c:v>3.59</c:v>
                </c:pt>
                <c:pt idx="13">
                  <c:v>4.95</c:v>
                </c:pt>
                <c:pt idx="14">
                  <c:v>7.29</c:v>
                </c:pt>
                <c:pt idx="15">
                  <c:v>11.48</c:v>
                </c:pt>
                <c:pt idx="16">
                  <c:v>18.260000000000002</c:v>
                </c:pt>
                <c:pt idx="17">
                  <c:v>28.18</c:v>
                </c:pt>
                <c:pt idx="18">
                  <c:v>38.92</c:v>
                </c:pt>
                <c:pt idx="19">
                  <c:v>46.91</c:v>
                </c:pt>
                <c:pt idx="20">
                  <c:v>50.99</c:v>
                </c:pt>
                <c:pt idx="21">
                  <c:v>52.53</c:v>
                </c:pt>
                <c:pt idx="22">
                  <c:v>52.69</c:v>
                </c:pt>
                <c:pt idx="23">
                  <c:v>52.84</c:v>
                </c:pt>
                <c:pt idx="24">
                  <c:v>52.99</c:v>
                </c:pt>
                <c:pt idx="25">
                  <c:v>0.51</c:v>
                </c:pt>
                <c:pt idx="26">
                  <c:v>0.67</c:v>
                </c:pt>
                <c:pt idx="27">
                  <c:v>0.82</c:v>
                </c:pt>
                <c:pt idx="28">
                  <c:v>0.98</c:v>
                </c:pt>
                <c:pt idx="29">
                  <c:v>1.1299999999999999</c:v>
                </c:pt>
                <c:pt idx="30">
                  <c:v>1.29</c:v>
                </c:pt>
                <c:pt idx="31">
                  <c:v>1.46</c:v>
                </c:pt>
                <c:pt idx="32">
                  <c:v>1.62</c:v>
                </c:pt>
                <c:pt idx="33">
                  <c:v>1.81</c:v>
                </c:pt>
                <c:pt idx="34">
                  <c:v>2.0499999999999998</c:v>
                </c:pt>
                <c:pt idx="35">
                  <c:v>2.35</c:v>
                </c:pt>
                <c:pt idx="36">
                  <c:v>2.84</c:v>
                </c:pt>
                <c:pt idx="37">
                  <c:v>3.59</c:v>
                </c:pt>
                <c:pt idx="38">
                  <c:v>4.95</c:v>
                </c:pt>
                <c:pt idx="39">
                  <c:v>7.45</c:v>
                </c:pt>
                <c:pt idx="40">
                  <c:v>12.19</c:v>
                </c:pt>
                <c:pt idx="41">
                  <c:v>21.1</c:v>
                </c:pt>
                <c:pt idx="42">
                  <c:v>37.14</c:v>
                </c:pt>
                <c:pt idx="43">
                  <c:v>64.540000000000006</c:v>
                </c:pt>
                <c:pt idx="44">
                  <c:v>104.47</c:v>
                </c:pt>
                <c:pt idx="45">
                  <c:v>151.69</c:v>
                </c:pt>
                <c:pt idx="46">
                  <c:v>190.67</c:v>
                </c:pt>
                <c:pt idx="47">
                  <c:v>214.56</c:v>
                </c:pt>
                <c:pt idx="48">
                  <c:v>220.94</c:v>
                </c:pt>
                <c:pt idx="49">
                  <c:v>221.1</c:v>
                </c:pt>
                <c:pt idx="50">
                  <c:v>27.73</c:v>
                </c:pt>
                <c:pt idx="51">
                  <c:v>27.89</c:v>
                </c:pt>
                <c:pt idx="52">
                  <c:v>28.04</c:v>
                </c:pt>
                <c:pt idx="53">
                  <c:v>28.2</c:v>
                </c:pt>
                <c:pt idx="54">
                  <c:v>28.36</c:v>
                </c:pt>
                <c:pt idx="55">
                  <c:v>28.509999999999998</c:v>
                </c:pt>
                <c:pt idx="56">
                  <c:v>28.68</c:v>
                </c:pt>
                <c:pt idx="57">
                  <c:v>28.849999999999998</c:v>
                </c:pt>
                <c:pt idx="58">
                  <c:v>29.04</c:v>
                </c:pt>
                <c:pt idx="59">
                  <c:v>29.279999999999998</c:v>
                </c:pt>
                <c:pt idx="60">
                  <c:v>29.599999999999998</c:v>
                </c:pt>
                <c:pt idx="61">
                  <c:v>30.06</c:v>
                </c:pt>
                <c:pt idx="62">
                  <c:v>30.81</c:v>
                </c:pt>
                <c:pt idx="63">
                  <c:v>32.119999999999997</c:v>
                </c:pt>
                <c:pt idx="64">
                  <c:v>34.549999999999997</c:v>
                </c:pt>
                <c:pt idx="65">
                  <c:v>39.06</c:v>
                </c:pt>
                <c:pt idx="66">
                  <c:v>47.629999999999995</c:v>
                </c:pt>
                <c:pt idx="67">
                  <c:v>63.16</c:v>
                </c:pt>
                <c:pt idx="68">
                  <c:v>89.37</c:v>
                </c:pt>
                <c:pt idx="69">
                  <c:v>127.71</c:v>
                </c:pt>
                <c:pt idx="70">
                  <c:v>173.35999999999999</c:v>
                </c:pt>
                <c:pt idx="71">
                  <c:v>211.46</c:v>
                </c:pt>
                <c:pt idx="72">
                  <c:v>235.66</c:v>
                </c:pt>
                <c:pt idx="73">
                  <c:v>240.49</c:v>
                </c:pt>
                <c:pt idx="74">
                  <c:v>240.65</c:v>
                </c:pt>
              </c:numCache>
            </c:numRef>
          </c:xVal>
          <c:yVal>
            <c:numRef>
              <c:f>compare!$AH$132:$AH$206</c:f>
              <c:numCache>
                <c:formatCode>General</c:formatCode>
                <c:ptCount val="75"/>
                <c:pt idx="50">
                  <c:v>9.7150100000000003E-2</c:v>
                </c:pt>
                <c:pt idx="51">
                  <c:v>9.7200099999999998E-2</c:v>
                </c:pt>
                <c:pt idx="52">
                  <c:v>9.7250100000000006E-2</c:v>
                </c:pt>
                <c:pt idx="53">
                  <c:v>9.7600099999999995E-2</c:v>
                </c:pt>
                <c:pt idx="54">
                  <c:v>9.8450099999999999E-2</c:v>
                </c:pt>
                <c:pt idx="55">
                  <c:v>0.10059999999999999</c:v>
                </c:pt>
                <c:pt idx="56">
                  <c:v>0.10445</c:v>
                </c:pt>
                <c:pt idx="57">
                  <c:v>0.11345</c:v>
                </c:pt>
                <c:pt idx="58">
                  <c:v>0.12970000000000001</c:v>
                </c:pt>
                <c:pt idx="59">
                  <c:v>0.15225</c:v>
                </c:pt>
                <c:pt idx="60">
                  <c:v>0.19220000000000001</c:v>
                </c:pt>
                <c:pt idx="61">
                  <c:v>0.24965000000000001</c:v>
                </c:pt>
                <c:pt idx="62">
                  <c:v>0.32565</c:v>
                </c:pt>
                <c:pt idx="63">
                  <c:v>0.41589999999999999</c:v>
                </c:pt>
                <c:pt idx="64">
                  <c:v>0.5252</c:v>
                </c:pt>
                <c:pt idx="65">
                  <c:v>0.636351</c:v>
                </c:pt>
                <c:pt idx="66">
                  <c:v>0.74955000000000005</c:v>
                </c:pt>
                <c:pt idx="67">
                  <c:v>0.84580100000000003</c:v>
                </c:pt>
                <c:pt idx="68">
                  <c:v>0.92195099999999996</c:v>
                </c:pt>
                <c:pt idx="69">
                  <c:v>0.966252</c:v>
                </c:pt>
                <c:pt idx="70">
                  <c:v>0.99010100000000001</c:v>
                </c:pt>
                <c:pt idx="71">
                  <c:v>0.99750000000000005</c:v>
                </c:pt>
                <c:pt idx="72">
                  <c:v>0.99980000000000002</c:v>
                </c:pt>
                <c:pt idx="73">
                  <c:v>1</c:v>
                </c:pt>
                <c:pt idx="74">
                  <c:v>1</c:v>
                </c:pt>
              </c:numCache>
            </c:numRef>
          </c:yVal>
          <c:smooth val="1"/>
          <c:extLst>
            <c:ext xmlns:c16="http://schemas.microsoft.com/office/drawing/2014/chart" uri="{C3380CC4-5D6E-409C-BE32-E72D297353CC}">
              <c16:uniqueId val="{00000002-A50F-704B-A799-5B1F0B8D097E}"/>
            </c:ext>
          </c:extLst>
        </c:ser>
        <c:dLbls>
          <c:showLegendKey val="0"/>
          <c:showVal val="0"/>
          <c:showCatName val="0"/>
          <c:showSerName val="0"/>
          <c:showPercent val="0"/>
          <c:showBubbleSize val="0"/>
        </c:dLbls>
        <c:axId val="140684096"/>
        <c:axId val="140684672"/>
      </c:scatterChart>
      <c:valAx>
        <c:axId val="140684096"/>
        <c:scaling>
          <c:orientation val="minMax"/>
          <c:max val="125"/>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140684672"/>
        <c:crosses val="autoZero"/>
        <c:crossBetween val="midCat"/>
        <c:majorUnit val="25"/>
      </c:valAx>
      <c:valAx>
        <c:axId val="140684672"/>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140684096"/>
        <c:crosses val="autoZero"/>
        <c:crossBetween val="midCat"/>
        <c:majorUnit val="0.2"/>
        <c:minorUnit val="0.01"/>
      </c:valAx>
      <c:spPr>
        <a:noFill/>
        <a:ln>
          <a:solidFill>
            <a:sysClr val="windowText" lastClr="000000"/>
          </a:solidFill>
        </a:ln>
      </c:spPr>
    </c:plotArea>
    <c:legend>
      <c:legendPos val="r"/>
      <c:layout>
        <c:manualLayout>
          <c:xMode val="edge"/>
          <c:yMode val="edge"/>
          <c:x val="0.67137445319335098"/>
          <c:y val="0.34621864975211403"/>
          <c:w val="0.27708377077865298"/>
          <c:h val="0.40559310294546502"/>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7183508311461"/>
          <c:y val="5.1400554097404502E-2"/>
          <c:w val="0.78235826771653505"/>
          <c:h val="0.71196426462918605"/>
        </c:manualLayout>
      </c:layout>
      <c:scatterChart>
        <c:scatterStyle val="smoothMarker"/>
        <c:varyColors val="0"/>
        <c:ser>
          <c:idx val="0"/>
          <c:order val="0"/>
          <c:tx>
            <c:strRef>
              <c:f>sh!$V$8</c:f>
              <c:strCache>
                <c:ptCount val="1"/>
                <c:pt idx="0">
                  <c:v>GQR</c:v>
                </c:pt>
              </c:strCache>
            </c:strRef>
          </c:tx>
          <c:xVal>
            <c:numRef>
              <c:f>sh!$U$9:$U$80</c:f>
              <c:numCache>
                <c:formatCode>General</c:formatCode>
                <c:ptCount val="72"/>
                <c:pt idx="0">
                  <c:v>2.98</c:v>
                </c:pt>
                <c:pt idx="1">
                  <c:v>2.98</c:v>
                </c:pt>
                <c:pt idx="2">
                  <c:v>2.98</c:v>
                </c:pt>
                <c:pt idx="3">
                  <c:v>2.98</c:v>
                </c:pt>
                <c:pt idx="4">
                  <c:v>2.98</c:v>
                </c:pt>
                <c:pt idx="5">
                  <c:v>2.98</c:v>
                </c:pt>
                <c:pt idx="6">
                  <c:v>2.99</c:v>
                </c:pt>
                <c:pt idx="7">
                  <c:v>3</c:v>
                </c:pt>
                <c:pt idx="8">
                  <c:v>3.03</c:v>
                </c:pt>
                <c:pt idx="9">
                  <c:v>3.14</c:v>
                </c:pt>
                <c:pt idx="10">
                  <c:v>3.38</c:v>
                </c:pt>
                <c:pt idx="11">
                  <c:v>3.86</c:v>
                </c:pt>
                <c:pt idx="12">
                  <c:v>5.01</c:v>
                </c:pt>
                <c:pt idx="13">
                  <c:v>7.28</c:v>
                </c:pt>
                <c:pt idx="14">
                  <c:v>11.19</c:v>
                </c:pt>
                <c:pt idx="15">
                  <c:v>19.649999999999999</c:v>
                </c:pt>
                <c:pt idx="16">
                  <c:v>36.47</c:v>
                </c:pt>
                <c:pt idx="17">
                  <c:v>70.040000000000006</c:v>
                </c:pt>
                <c:pt idx="18">
                  <c:v>136.12</c:v>
                </c:pt>
                <c:pt idx="19">
                  <c:v>268.77999999999997</c:v>
                </c:pt>
                <c:pt idx="20">
                  <c:v>534.54</c:v>
                </c:pt>
                <c:pt idx="21">
                  <c:v>1070.8800000000001</c:v>
                </c:pt>
                <c:pt idx="25">
                  <c:v>2.99</c:v>
                </c:pt>
                <c:pt idx="26">
                  <c:v>2.99</c:v>
                </c:pt>
                <c:pt idx="27">
                  <c:v>2.99</c:v>
                </c:pt>
                <c:pt idx="28">
                  <c:v>2.99</c:v>
                </c:pt>
                <c:pt idx="29">
                  <c:v>2.99</c:v>
                </c:pt>
                <c:pt idx="30">
                  <c:v>2.99</c:v>
                </c:pt>
                <c:pt idx="31">
                  <c:v>3</c:v>
                </c:pt>
                <c:pt idx="32">
                  <c:v>3.01</c:v>
                </c:pt>
                <c:pt idx="33">
                  <c:v>3.05</c:v>
                </c:pt>
                <c:pt idx="34">
                  <c:v>3.12</c:v>
                </c:pt>
                <c:pt idx="35">
                  <c:v>3.3</c:v>
                </c:pt>
                <c:pt idx="36">
                  <c:v>3.74</c:v>
                </c:pt>
                <c:pt idx="37">
                  <c:v>4.8499999999999996</c:v>
                </c:pt>
                <c:pt idx="38">
                  <c:v>6.76</c:v>
                </c:pt>
                <c:pt idx="39">
                  <c:v>11.17</c:v>
                </c:pt>
                <c:pt idx="40">
                  <c:v>19.34</c:v>
                </c:pt>
                <c:pt idx="41">
                  <c:v>36.21</c:v>
                </c:pt>
                <c:pt idx="42">
                  <c:v>69.75</c:v>
                </c:pt>
                <c:pt idx="43">
                  <c:v>135.47</c:v>
                </c:pt>
                <c:pt idx="44">
                  <c:v>268.29000000000002</c:v>
                </c:pt>
                <c:pt idx="45">
                  <c:v>534.02</c:v>
                </c:pt>
                <c:pt idx="46">
                  <c:v>1067.8900000000001</c:v>
                </c:pt>
                <c:pt idx="47">
                  <c:v>2156.5100000000002</c:v>
                </c:pt>
                <c:pt idx="48">
                  <c:v>7.8900000000000006</c:v>
                </c:pt>
                <c:pt idx="49">
                  <c:v>7.8900000000000006</c:v>
                </c:pt>
                <c:pt idx="50">
                  <c:v>7.8900000000000006</c:v>
                </c:pt>
                <c:pt idx="51">
                  <c:v>7.8900000000000006</c:v>
                </c:pt>
                <c:pt idx="52">
                  <c:v>7.8900000000000006</c:v>
                </c:pt>
                <c:pt idx="53">
                  <c:v>7.8900000000000006</c:v>
                </c:pt>
                <c:pt idx="54">
                  <c:v>7.8900000000000006</c:v>
                </c:pt>
                <c:pt idx="55">
                  <c:v>7.9</c:v>
                </c:pt>
                <c:pt idx="56">
                  <c:v>7.93</c:v>
                </c:pt>
                <c:pt idx="57">
                  <c:v>8.01</c:v>
                </c:pt>
                <c:pt idx="58">
                  <c:v>8.16</c:v>
                </c:pt>
                <c:pt idx="59">
                  <c:v>8.56</c:v>
                </c:pt>
                <c:pt idx="60">
                  <c:v>9.7100000000000009</c:v>
                </c:pt>
                <c:pt idx="61">
                  <c:v>11.850000000000001</c:v>
                </c:pt>
                <c:pt idx="62">
                  <c:v>15.92</c:v>
                </c:pt>
                <c:pt idx="63">
                  <c:v>24.130000000000003</c:v>
                </c:pt>
                <c:pt idx="64">
                  <c:v>40.64</c:v>
                </c:pt>
                <c:pt idx="65">
                  <c:v>74.39</c:v>
                </c:pt>
                <c:pt idx="66">
                  <c:v>141.04</c:v>
                </c:pt>
                <c:pt idx="67">
                  <c:v>273.71999999999997</c:v>
                </c:pt>
                <c:pt idx="68">
                  <c:v>539.77</c:v>
                </c:pt>
                <c:pt idx="69">
                  <c:v>1073.47</c:v>
                </c:pt>
                <c:pt idx="70">
                  <c:v>2159.92</c:v>
                </c:pt>
                <c:pt idx="71">
                  <c:v>2603.6</c:v>
                </c:pt>
              </c:numCache>
            </c:numRef>
          </c:xVal>
          <c:yVal>
            <c:numRef>
              <c:f>sh!$V$9:$V$80</c:f>
              <c:numCache>
                <c:formatCode>General</c:formatCode>
                <c:ptCount val="72"/>
                <c:pt idx="0">
                  <c:v>0.12265</c:v>
                </c:pt>
                <c:pt idx="1">
                  <c:v>0.12265</c:v>
                </c:pt>
                <c:pt idx="2">
                  <c:v>0.1227</c:v>
                </c:pt>
                <c:pt idx="3">
                  <c:v>0.1227</c:v>
                </c:pt>
                <c:pt idx="4">
                  <c:v>0.12285</c:v>
                </c:pt>
                <c:pt idx="5">
                  <c:v>0.12315</c:v>
                </c:pt>
                <c:pt idx="6">
                  <c:v>0.12454999999999999</c:v>
                </c:pt>
                <c:pt idx="7">
                  <c:v>0.1265</c:v>
                </c:pt>
                <c:pt idx="8">
                  <c:v>0.13075000000000001</c:v>
                </c:pt>
                <c:pt idx="9">
                  <c:v>0.13975000000000001</c:v>
                </c:pt>
                <c:pt idx="10">
                  <c:v>0.15440000000000001</c:v>
                </c:pt>
                <c:pt idx="11">
                  <c:v>0.17535000000000001</c:v>
                </c:pt>
                <c:pt idx="12">
                  <c:v>0.21045</c:v>
                </c:pt>
                <c:pt idx="13">
                  <c:v>0.26550000000000001</c:v>
                </c:pt>
                <c:pt idx="14">
                  <c:v>0.33405000000000001</c:v>
                </c:pt>
                <c:pt idx="15">
                  <c:v>0.42220000000000002</c:v>
                </c:pt>
                <c:pt idx="16">
                  <c:v>0.53680000000000005</c:v>
                </c:pt>
                <c:pt idx="17">
                  <c:v>0.67779999999999996</c:v>
                </c:pt>
                <c:pt idx="18">
                  <c:v>0.81160100000000002</c:v>
                </c:pt>
                <c:pt idx="19">
                  <c:v>0.91520199999999996</c:v>
                </c:pt>
                <c:pt idx="20">
                  <c:v>0.97455099999999995</c:v>
                </c:pt>
                <c:pt idx="21">
                  <c:v>0.99609999999999999</c:v>
                </c:pt>
              </c:numCache>
            </c:numRef>
          </c:yVal>
          <c:smooth val="1"/>
          <c:extLst>
            <c:ext xmlns:c16="http://schemas.microsoft.com/office/drawing/2014/chart" uri="{C3380CC4-5D6E-409C-BE32-E72D297353CC}">
              <c16:uniqueId val="{00000000-33B0-9E4C-84A6-E3AF47A155AB}"/>
            </c:ext>
          </c:extLst>
        </c:ser>
        <c:ser>
          <c:idx val="1"/>
          <c:order val="1"/>
          <c:tx>
            <c:strRef>
              <c:f>sh!$W$8</c:f>
              <c:strCache>
                <c:ptCount val="1"/>
                <c:pt idx="0">
                  <c:v>GHR</c:v>
                </c:pt>
              </c:strCache>
            </c:strRef>
          </c:tx>
          <c:spPr>
            <a:ln>
              <a:solidFill>
                <a:srgbClr val="00B050"/>
              </a:solidFill>
              <a:prstDash val="dash"/>
            </a:ln>
          </c:spPr>
          <c:marker>
            <c:symbol val="x"/>
            <c:size val="7"/>
            <c:spPr>
              <a:noFill/>
              <a:ln>
                <a:solidFill>
                  <a:srgbClr val="00B050"/>
                </a:solidFill>
              </a:ln>
            </c:spPr>
          </c:marker>
          <c:xVal>
            <c:numRef>
              <c:f>sh!$U$9:$U$80</c:f>
              <c:numCache>
                <c:formatCode>General</c:formatCode>
                <c:ptCount val="72"/>
                <c:pt idx="0">
                  <c:v>2.98</c:v>
                </c:pt>
                <c:pt idx="1">
                  <c:v>2.98</c:v>
                </c:pt>
                <c:pt idx="2">
                  <c:v>2.98</c:v>
                </c:pt>
                <c:pt idx="3">
                  <c:v>2.98</c:v>
                </c:pt>
                <c:pt idx="4">
                  <c:v>2.98</c:v>
                </c:pt>
                <c:pt idx="5">
                  <c:v>2.98</c:v>
                </c:pt>
                <c:pt idx="6">
                  <c:v>2.99</c:v>
                </c:pt>
                <c:pt idx="7">
                  <c:v>3</c:v>
                </c:pt>
                <c:pt idx="8">
                  <c:v>3.03</c:v>
                </c:pt>
                <c:pt idx="9">
                  <c:v>3.14</c:v>
                </c:pt>
                <c:pt idx="10">
                  <c:v>3.38</c:v>
                </c:pt>
                <c:pt idx="11">
                  <c:v>3.86</c:v>
                </c:pt>
                <c:pt idx="12">
                  <c:v>5.01</c:v>
                </c:pt>
                <c:pt idx="13">
                  <c:v>7.28</c:v>
                </c:pt>
                <c:pt idx="14">
                  <c:v>11.19</c:v>
                </c:pt>
                <c:pt idx="15">
                  <c:v>19.649999999999999</c:v>
                </c:pt>
                <c:pt idx="16">
                  <c:v>36.47</c:v>
                </c:pt>
                <c:pt idx="17">
                  <c:v>70.040000000000006</c:v>
                </c:pt>
                <c:pt idx="18">
                  <c:v>136.12</c:v>
                </c:pt>
                <c:pt idx="19">
                  <c:v>268.77999999999997</c:v>
                </c:pt>
                <c:pt idx="20">
                  <c:v>534.54</c:v>
                </c:pt>
                <c:pt idx="21">
                  <c:v>1070.8800000000001</c:v>
                </c:pt>
                <c:pt idx="25">
                  <c:v>2.99</c:v>
                </c:pt>
                <c:pt idx="26">
                  <c:v>2.99</c:v>
                </c:pt>
                <c:pt idx="27">
                  <c:v>2.99</c:v>
                </c:pt>
                <c:pt idx="28">
                  <c:v>2.99</c:v>
                </c:pt>
                <c:pt idx="29">
                  <c:v>2.99</c:v>
                </c:pt>
                <c:pt idx="30">
                  <c:v>2.99</c:v>
                </c:pt>
                <c:pt idx="31">
                  <c:v>3</c:v>
                </c:pt>
                <c:pt idx="32">
                  <c:v>3.01</c:v>
                </c:pt>
                <c:pt idx="33">
                  <c:v>3.05</c:v>
                </c:pt>
                <c:pt idx="34">
                  <c:v>3.12</c:v>
                </c:pt>
                <c:pt idx="35">
                  <c:v>3.3</c:v>
                </c:pt>
                <c:pt idx="36">
                  <c:v>3.74</c:v>
                </c:pt>
                <c:pt idx="37">
                  <c:v>4.8499999999999996</c:v>
                </c:pt>
                <c:pt idx="38">
                  <c:v>6.76</c:v>
                </c:pt>
                <c:pt idx="39">
                  <c:v>11.17</c:v>
                </c:pt>
                <c:pt idx="40">
                  <c:v>19.34</c:v>
                </c:pt>
                <c:pt idx="41">
                  <c:v>36.21</c:v>
                </c:pt>
                <c:pt idx="42">
                  <c:v>69.75</c:v>
                </c:pt>
                <c:pt idx="43">
                  <c:v>135.47</c:v>
                </c:pt>
                <c:pt idx="44">
                  <c:v>268.29000000000002</c:v>
                </c:pt>
                <c:pt idx="45">
                  <c:v>534.02</c:v>
                </c:pt>
                <c:pt idx="46">
                  <c:v>1067.8900000000001</c:v>
                </c:pt>
                <c:pt idx="47">
                  <c:v>2156.5100000000002</c:v>
                </c:pt>
                <c:pt idx="48">
                  <c:v>7.8900000000000006</c:v>
                </c:pt>
                <c:pt idx="49">
                  <c:v>7.8900000000000006</c:v>
                </c:pt>
                <c:pt idx="50">
                  <c:v>7.8900000000000006</c:v>
                </c:pt>
                <c:pt idx="51">
                  <c:v>7.8900000000000006</c:v>
                </c:pt>
                <c:pt idx="52">
                  <c:v>7.8900000000000006</c:v>
                </c:pt>
                <c:pt idx="53">
                  <c:v>7.8900000000000006</c:v>
                </c:pt>
                <c:pt idx="54">
                  <c:v>7.8900000000000006</c:v>
                </c:pt>
                <c:pt idx="55">
                  <c:v>7.9</c:v>
                </c:pt>
                <c:pt idx="56">
                  <c:v>7.93</c:v>
                </c:pt>
                <c:pt idx="57">
                  <c:v>8.01</c:v>
                </c:pt>
                <c:pt idx="58">
                  <c:v>8.16</c:v>
                </c:pt>
                <c:pt idx="59">
                  <c:v>8.56</c:v>
                </c:pt>
                <c:pt idx="60">
                  <c:v>9.7100000000000009</c:v>
                </c:pt>
                <c:pt idx="61">
                  <c:v>11.850000000000001</c:v>
                </c:pt>
                <c:pt idx="62">
                  <c:v>15.92</c:v>
                </c:pt>
                <c:pt idx="63">
                  <c:v>24.130000000000003</c:v>
                </c:pt>
                <c:pt idx="64">
                  <c:v>40.64</c:v>
                </c:pt>
                <c:pt idx="65">
                  <c:v>74.39</c:v>
                </c:pt>
                <c:pt idx="66">
                  <c:v>141.04</c:v>
                </c:pt>
                <c:pt idx="67">
                  <c:v>273.71999999999997</c:v>
                </c:pt>
                <c:pt idx="68">
                  <c:v>539.77</c:v>
                </c:pt>
                <c:pt idx="69">
                  <c:v>1073.47</c:v>
                </c:pt>
                <c:pt idx="70">
                  <c:v>2159.92</c:v>
                </c:pt>
                <c:pt idx="71">
                  <c:v>2603.6</c:v>
                </c:pt>
              </c:numCache>
            </c:numRef>
          </c:xVal>
          <c:yVal>
            <c:numRef>
              <c:f>sh!$W$9:$W$80</c:f>
              <c:numCache>
                <c:formatCode>General</c:formatCode>
                <c:ptCount val="72"/>
                <c:pt idx="25">
                  <c:v>0.12265</c:v>
                </c:pt>
                <c:pt idx="26">
                  <c:v>0.12265</c:v>
                </c:pt>
                <c:pt idx="27">
                  <c:v>0.12265</c:v>
                </c:pt>
                <c:pt idx="28">
                  <c:v>0.12265</c:v>
                </c:pt>
                <c:pt idx="29">
                  <c:v>0.1227</c:v>
                </c:pt>
                <c:pt idx="30">
                  <c:v>0.12280000000000001</c:v>
                </c:pt>
                <c:pt idx="31">
                  <c:v>0.12305000000000001</c:v>
                </c:pt>
                <c:pt idx="32">
                  <c:v>0.12354999999999999</c:v>
                </c:pt>
                <c:pt idx="33">
                  <c:v>0.12584999999999999</c:v>
                </c:pt>
                <c:pt idx="34">
                  <c:v>0.12914999999999999</c:v>
                </c:pt>
                <c:pt idx="35">
                  <c:v>0.13619999999999999</c:v>
                </c:pt>
                <c:pt idx="36">
                  <c:v>0.14824999999999999</c:v>
                </c:pt>
                <c:pt idx="37">
                  <c:v>0.16655</c:v>
                </c:pt>
                <c:pt idx="38">
                  <c:v>0.19685</c:v>
                </c:pt>
                <c:pt idx="39">
                  <c:v>0.24129999999999999</c:v>
                </c:pt>
                <c:pt idx="40">
                  <c:v>0.29820000000000002</c:v>
                </c:pt>
                <c:pt idx="41">
                  <c:v>0.38469999999999999</c:v>
                </c:pt>
                <c:pt idx="42">
                  <c:v>0.4929</c:v>
                </c:pt>
                <c:pt idx="43">
                  <c:v>0.61914999999999998</c:v>
                </c:pt>
                <c:pt idx="44">
                  <c:v>0.75265099999999996</c:v>
                </c:pt>
                <c:pt idx="45">
                  <c:v>0.87165099999999995</c:v>
                </c:pt>
                <c:pt idx="46">
                  <c:v>0.96100200000000002</c:v>
                </c:pt>
                <c:pt idx="47">
                  <c:v>0.99780000000000002</c:v>
                </c:pt>
              </c:numCache>
            </c:numRef>
          </c:yVal>
          <c:smooth val="1"/>
          <c:extLst>
            <c:ext xmlns:c16="http://schemas.microsoft.com/office/drawing/2014/chart" uri="{C3380CC4-5D6E-409C-BE32-E72D297353CC}">
              <c16:uniqueId val="{00000001-33B0-9E4C-84A6-E3AF47A155AB}"/>
            </c:ext>
          </c:extLst>
        </c:ser>
        <c:ser>
          <c:idx val="2"/>
          <c:order val="2"/>
          <c:tx>
            <c:strRef>
              <c:f>sh!$X$8</c:f>
              <c:strCache>
                <c:ptCount val="1"/>
                <c:pt idx="0">
                  <c:v>HR</c:v>
                </c:pt>
              </c:strCache>
            </c:strRef>
          </c:tx>
          <c:spPr>
            <a:ln>
              <a:solidFill>
                <a:srgbClr val="FFC000"/>
              </a:solidFill>
              <a:prstDash val="sysDot"/>
            </a:ln>
          </c:spPr>
          <c:marker>
            <c:spPr>
              <a:noFill/>
              <a:ln>
                <a:solidFill>
                  <a:srgbClr val="FFC000"/>
                </a:solidFill>
              </a:ln>
            </c:spPr>
          </c:marker>
          <c:xVal>
            <c:numRef>
              <c:f>sh!$U$9:$U$80</c:f>
              <c:numCache>
                <c:formatCode>General</c:formatCode>
                <c:ptCount val="72"/>
                <c:pt idx="0">
                  <c:v>2.98</c:v>
                </c:pt>
                <c:pt idx="1">
                  <c:v>2.98</c:v>
                </c:pt>
                <c:pt idx="2">
                  <c:v>2.98</c:v>
                </c:pt>
                <c:pt idx="3">
                  <c:v>2.98</c:v>
                </c:pt>
                <c:pt idx="4">
                  <c:v>2.98</c:v>
                </c:pt>
                <c:pt idx="5">
                  <c:v>2.98</c:v>
                </c:pt>
                <c:pt idx="6">
                  <c:v>2.99</c:v>
                </c:pt>
                <c:pt idx="7">
                  <c:v>3</c:v>
                </c:pt>
                <c:pt idx="8">
                  <c:v>3.03</c:v>
                </c:pt>
                <c:pt idx="9">
                  <c:v>3.14</c:v>
                </c:pt>
                <c:pt idx="10">
                  <c:v>3.38</c:v>
                </c:pt>
                <c:pt idx="11">
                  <c:v>3.86</c:v>
                </c:pt>
                <c:pt idx="12">
                  <c:v>5.01</c:v>
                </c:pt>
                <c:pt idx="13">
                  <c:v>7.28</c:v>
                </c:pt>
                <c:pt idx="14">
                  <c:v>11.19</c:v>
                </c:pt>
                <c:pt idx="15">
                  <c:v>19.649999999999999</c:v>
                </c:pt>
                <c:pt idx="16">
                  <c:v>36.47</c:v>
                </c:pt>
                <c:pt idx="17">
                  <c:v>70.040000000000006</c:v>
                </c:pt>
                <c:pt idx="18">
                  <c:v>136.12</c:v>
                </c:pt>
                <c:pt idx="19">
                  <c:v>268.77999999999997</c:v>
                </c:pt>
                <c:pt idx="20">
                  <c:v>534.54</c:v>
                </c:pt>
                <c:pt idx="21">
                  <c:v>1070.8800000000001</c:v>
                </c:pt>
                <c:pt idx="25">
                  <c:v>2.99</c:v>
                </c:pt>
                <c:pt idx="26">
                  <c:v>2.99</c:v>
                </c:pt>
                <c:pt idx="27">
                  <c:v>2.99</c:v>
                </c:pt>
                <c:pt idx="28">
                  <c:v>2.99</c:v>
                </c:pt>
                <c:pt idx="29">
                  <c:v>2.99</c:v>
                </c:pt>
                <c:pt idx="30">
                  <c:v>2.99</c:v>
                </c:pt>
                <c:pt idx="31">
                  <c:v>3</c:v>
                </c:pt>
                <c:pt idx="32">
                  <c:v>3.01</c:v>
                </c:pt>
                <c:pt idx="33">
                  <c:v>3.05</c:v>
                </c:pt>
                <c:pt idx="34">
                  <c:v>3.12</c:v>
                </c:pt>
                <c:pt idx="35">
                  <c:v>3.3</c:v>
                </c:pt>
                <c:pt idx="36">
                  <c:v>3.74</c:v>
                </c:pt>
                <c:pt idx="37">
                  <c:v>4.8499999999999996</c:v>
                </c:pt>
                <c:pt idx="38">
                  <c:v>6.76</c:v>
                </c:pt>
                <c:pt idx="39">
                  <c:v>11.17</c:v>
                </c:pt>
                <c:pt idx="40">
                  <c:v>19.34</c:v>
                </c:pt>
                <c:pt idx="41">
                  <c:v>36.21</c:v>
                </c:pt>
                <c:pt idx="42">
                  <c:v>69.75</c:v>
                </c:pt>
                <c:pt idx="43">
                  <c:v>135.47</c:v>
                </c:pt>
                <c:pt idx="44">
                  <c:v>268.29000000000002</c:v>
                </c:pt>
                <c:pt idx="45">
                  <c:v>534.02</c:v>
                </c:pt>
                <c:pt idx="46">
                  <c:v>1067.8900000000001</c:v>
                </c:pt>
                <c:pt idx="47">
                  <c:v>2156.5100000000002</c:v>
                </c:pt>
                <c:pt idx="48">
                  <c:v>7.8900000000000006</c:v>
                </c:pt>
                <c:pt idx="49">
                  <c:v>7.8900000000000006</c:v>
                </c:pt>
                <c:pt idx="50">
                  <c:v>7.8900000000000006</c:v>
                </c:pt>
                <c:pt idx="51">
                  <c:v>7.8900000000000006</c:v>
                </c:pt>
                <c:pt idx="52">
                  <c:v>7.8900000000000006</c:v>
                </c:pt>
                <c:pt idx="53">
                  <c:v>7.8900000000000006</c:v>
                </c:pt>
                <c:pt idx="54">
                  <c:v>7.8900000000000006</c:v>
                </c:pt>
                <c:pt idx="55">
                  <c:v>7.9</c:v>
                </c:pt>
                <c:pt idx="56">
                  <c:v>7.93</c:v>
                </c:pt>
                <c:pt idx="57">
                  <c:v>8.01</c:v>
                </c:pt>
                <c:pt idx="58">
                  <c:v>8.16</c:v>
                </c:pt>
                <c:pt idx="59">
                  <c:v>8.56</c:v>
                </c:pt>
                <c:pt idx="60">
                  <c:v>9.7100000000000009</c:v>
                </c:pt>
                <c:pt idx="61">
                  <c:v>11.850000000000001</c:v>
                </c:pt>
                <c:pt idx="62">
                  <c:v>15.92</c:v>
                </c:pt>
                <c:pt idx="63">
                  <c:v>24.130000000000003</c:v>
                </c:pt>
                <c:pt idx="64">
                  <c:v>40.64</c:v>
                </c:pt>
                <c:pt idx="65">
                  <c:v>74.39</c:v>
                </c:pt>
                <c:pt idx="66">
                  <c:v>141.04</c:v>
                </c:pt>
                <c:pt idx="67">
                  <c:v>273.71999999999997</c:v>
                </c:pt>
                <c:pt idx="68">
                  <c:v>539.77</c:v>
                </c:pt>
                <c:pt idx="69">
                  <c:v>1073.47</c:v>
                </c:pt>
                <c:pt idx="70">
                  <c:v>2159.92</c:v>
                </c:pt>
                <c:pt idx="71">
                  <c:v>2603.6</c:v>
                </c:pt>
              </c:numCache>
            </c:numRef>
          </c:xVal>
          <c:yVal>
            <c:numRef>
              <c:f>sh!$X$9:$X$80</c:f>
              <c:numCache>
                <c:formatCode>General</c:formatCode>
                <c:ptCount val="72"/>
                <c:pt idx="48">
                  <c:v>0.12265</c:v>
                </c:pt>
                <c:pt idx="49">
                  <c:v>0.12265</c:v>
                </c:pt>
                <c:pt idx="50">
                  <c:v>0.12265</c:v>
                </c:pt>
                <c:pt idx="51">
                  <c:v>0.1227</c:v>
                </c:pt>
                <c:pt idx="52">
                  <c:v>0.12275</c:v>
                </c:pt>
                <c:pt idx="53">
                  <c:v>0.123</c:v>
                </c:pt>
                <c:pt idx="54">
                  <c:v>0.12354999999999999</c:v>
                </c:pt>
                <c:pt idx="55">
                  <c:v>0.12465</c:v>
                </c:pt>
                <c:pt idx="56">
                  <c:v>0.12670000000000001</c:v>
                </c:pt>
                <c:pt idx="57">
                  <c:v>0.13025</c:v>
                </c:pt>
                <c:pt idx="58">
                  <c:v>0.13819999999999999</c:v>
                </c:pt>
                <c:pt idx="59">
                  <c:v>0.15040000000000001</c:v>
                </c:pt>
                <c:pt idx="60">
                  <c:v>0.1726</c:v>
                </c:pt>
                <c:pt idx="61">
                  <c:v>0.20294999999999999</c:v>
                </c:pt>
                <c:pt idx="62">
                  <c:v>0.25269999999999998</c:v>
                </c:pt>
                <c:pt idx="63">
                  <c:v>0.31374999999999997</c:v>
                </c:pt>
                <c:pt idx="64">
                  <c:v>0.39879999999999999</c:v>
                </c:pt>
                <c:pt idx="65">
                  <c:v>0.5111</c:v>
                </c:pt>
                <c:pt idx="66">
                  <c:v>0.64215</c:v>
                </c:pt>
                <c:pt idx="67">
                  <c:v>0.76834999999999998</c:v>
                </c:pt>
                <c:pt idx="68">
                  <c:v>0.88575099999999996</c:v>
                </c:pt>
                <c:pt idx="69">
                  <c:v>0.96600200000000003</c:v>
                </c:pt>
                <c:pt idx="70">
                  <c:v>0.99804999999999999</c:v>
                </c:pt>
                <c:pt idx="71">
                  <c:v>0.99890000000000001</c:v>
                </c:pt>
              </c:numCache>
            </c:numRef>
          </c:yVal>
          <c:smooth val="1"/>
          <c:extLst>
            <c:ext xmlns:c16="http://schemas.microsoft.com/office/drawing/2014/chart" uri="{C3380CC4-5D6E-409C-BE32-E72D297353CC}">
              <c16:uniqueId val="{00000002-33B0-9E4C-84A6-E3AF47A155AB}"/>
            </c:ext>
          </c:extLst>
        </c:ser>
        <c:dLbls>
          <c:showLegendKey val="0"/>
          <c:showVal val="0"/>
          <c:showCatName val="0"/>
          <c:showSerName val="0"/>
          <c:showPercent val="0"/>
          <c:showBubbleSize val="0"/>
        </c:dLbls>
        <c:axId val="140977856"/>
        <c:axId val="140978432"/>
      </c:scatterChart>
      <c:valAx>
        <c:axId val="140977856"/>
        <c:scaling>
          <c:orientation val="minMax"/>
          <c:max val="200"/>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140978432"/>
        <c:crosses val="autoZero"/>
        <c:crossBetween val="midCat"/>
        <c:majorUnit val="40"/>
      </c:valAx>
      <c:valAx>
        <c:axId val="140978432"/>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140977856"/>
        <c:crosses val="autoZero"/>
        <c:crossBetween val="midCat"/>
        <c:majorUnit val="0.2"/>
        <c:minorUnit val="0.01"/>
      </c:valAx>
      <c:spPr>
        <a:noFill/>
        <a:ln>
          <a:solidFill>
            <a:sysClr val="windowText" lastClr="000000"/>
          </a:solidFill>
        </a:ln>
      </c:spPr>
    </c:plotArea>
    <c:legend>
      <c:legendPos val="r"/>
      <c:layout>
        <c:manualLayout>
          <c:xMode val="edge"/>
          <c:yMode val="edge"/>
          <c:x val="0.67847178477690295"/>
          <c:y val="0.33261482939632497"/>
          <c:w val="0.26655577427821497"/>
          <c:h val="0.41919728783901999"/>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440573053368299"/>
          <c:y val="5.1400554097404502E-2"/>
          <c:w val="0.78513604549431304"/>
          <c:h val="0.71666511822276702"/>
        </c:manualLayout>
      </c:layout>
      <c:scatterChart>
        <c:scatterStyle val="smoothMarker"/>
        <c:varyColors val="0"/>
        <c:ser>
          <c:idx val="0"/>
          <c:order val="0"/>
          <c:tx>
            <c:strRef>
              <c:f>sh!$AF$8</c:f>
              <c:strCache>
                <c:ptCount val="1"/>
                <c:pt idx="0">
                  <c:v>GQR</c:v>
                </c:pt>
              </c:strCache>
            </c:strRef>
          </c:tx>
          <c:xVal>
            <c:numRef>
              <c:f>sh!$AE$9:$AE$75</c:f>
              <c:numCache>
                <c:formatCode>General</c:formatCode>
                <c:ptCount val="67"/>
                <c:pt idx="0">
                  <c:v>0.03</c:v>
                </c:pt>
                <c:pt idx="1">
                  <c:v>0.03</c:v>
                </c:pt>
                <c:pt idx="2">
                  <c:v>0.03</c:v>
                </c:pt>
                <c:pt idx="3">
                  <c:v>0.03</c:v>
                </c:pt>
                <c:pt idx="4">
                  <c:v>0.03</c:v>
                </c:pt>
                <c:pt idx="5">
                  <c:v>0.03</c:v>
                </c:pt>
                <c:pt idx="6">
                  <c:v>0.04</c:v>
                </c:pt>
                <c:pt idx="7">
                  <c:v>0.06</c:v>
                </c:pt>
                <c:pt idx="8">
                  <c:v>0.1</c:v>
                </c:pt>
                <c:pt idx="9">
                  <c:v>0.18</c:v>
                </c:pt>
                <c:pt idx="10">
                  <c:v>0.33</c:v>
                </c:pt>
                <c:pt idx="11">
                  <c:v>0.65</c:v>
                </c:pt>
                <c:pt idx="12">
                  <c:v>1.27</c:v>
                </c:pt>
                <c:pt idx="13">
                  <c:v>2.52</c:v>
                </c:pt>
                <c:pt idx="14">
                  <c:v>5.0199999999999996</c:v>
                </c:pt>
                <c:pt idx="15">
                  <c:v>10.08</c:v>
                </c:pt>
                <c:pt idx="16">
                  <c:v>20.32</c:v>
                </c:pt>
                <c:pt idx="17">
                  <c:v>41.21</c:v>
                </c:pt>
                <c:pt idx="18">
                  <c:v>84.03</c:v>
                </c:pt>
                <c:pt idx="19">
                  <c:v>172.12</c:v>
                </c:pt>
                <c:pt idx="20">
                  <c:v>353.43</c:v>
                </c:pt>
                <c:pt idx="21">
                  <c:v>0.03</c:v>
                </c:pt>
                <c:pt idx="22">
                  <c:v>0.03</c:v>
                </c:pt>
                <c:pt idx="23">
                  <c:v>0.03</c:v>
                </c:pt>
                <c:pt idx="24">
                  <c:v>0.03</c:v>
                </c:pt>
                <c:pt idx="25">
                  <c:v>0.03</c:v>
                </c:pt>
                <c:pt idx="26">
                  <c:v>0.04</c:v>
                </c:pt>
                <c:pt idx="27">
                  <c:v>0.04</c:v>
                </c:pt>
                <c:pt idx="28">
                  <c:v>0.06</c:v>
                </c:pt>
                <c:pt idx="29">
                  <c:v>0.1</c:v>
                </c:pt>
                <c:pt idx="30">
                  <c:v>0.18</c:v>
                </c:pt>
                <c:pt idx="31">
                  <c:v>0.34</c:v>
                </c:pt>
                <c:pt idx="32">
                  <c:v>0.64</c:v>
                </c:pt>
                <c:pt idx="33">
                  <c:v>1.26</c:v>
                </c:pt>
                <c:pt idx="34">
                  <c:v>2.4900000000000002</c:v>
                </c:pt>
                <c:pt idx="35">
                  <c:v>4.9400000000000004</c:v>
                </c:pt>
                <c:pt idx="36">
                  <c:v>9.84</c:v>
                </c:pt>
                <c:pt idx="37">
                  <c:v>19.59</c:v>
                </c:pt>
                <c:pt idx="38">
                  <c:v>39.049999999999997</c:v>
                </c:pt>
                <c:pt idx="39">
                  <c:v>77.930000000000007</c:v>
                </c:pt>
                <c:pt idx="40">
                  <c:v>155.74</c:v>
                </c:pt>
                <c:pt idx="41">
                  <c:v>311.43</c:v>
                </c:pt>
                <c:pt idx="42">
                  <c:v>623.35</c:v>
                </c:pt>
                <c:pt idx="43">
                  <c:v>1248.24</c:v>
                </c:pt>
                <c:pt idx="44">
                  <c:v>20.010000000000002</c:v>
                </c:pt>
                <c:pt idx="45">
                  <c:v>20.010000000000002</c:v>
                </c:pt>
                <c:pt idx="46">
                  <c:v>20.010000000000002</c:v>
                </c:pt>
                <c:pt idx="47">
                  <c:v>20.02</c:v>
                </c:pt>
                <c:pt idx="48">
                  <c:v>20.059999999999999</c:v>
                </c:pt>
                <c:pt idx="49">
                  <c:v>20.12</c:v>
                </c:pt>
                <c:pt idx="50">
                  <c:v>20.22</c:v>
                </c:pt>
                <c:pt idx="51">
                  <c:v>20.38</c:v>
                </c:pt>
                <c:pt idx="52">
                  <c:v>20.6</c:v>
                </c:pt>
                <c:pt idx="53">
                  <c:v>20.9</c:v>
                </c:pt>
                <c:pt idx="54">
                  <c:v>21.259999999999998</c:v>
                </c:pt>
                <c:pt idx="55">
                  <c:v>21.78</c:v>
                </c:pt>
                <c:pt idx="56">
                  <c:v>22.69</c:v>
                </c:pt>
                <c:pt idx="57">
                  <c:v>24.41</c:v>
                </c:pt>
                <c:pt idx="58">
                  <c:v>28.009999999999998</c:v>
                </c:pt>
                <c:pt idx="59">
                  <c:v>34.950000000000003</c:v>
                </c:pt>
                <c:pt idx="60">
                  <c:v>48.010000000000005</c:v>
                </c:pt>
                <c:pt idx="61">
                  <c:v>72.94</c:v>
                </c:pt>
                <c:pt idx="62">
                  <c:v>120.2</c:v>
                </c:pt>
                <c:pt idx="63">
                  <c:v>213.18</c:v>
                </c:pt>
                <c:pt idx="64">
                  <c:v>396.79999999999995</c:v>
                </c:pt>
                <c:pt idx="65">
                  <c:v>759.34</c:v>
                </c:pt>
                <c:pt idx="66">
                  <c:v>1516.36</c:v>
                </c:pt>
              </c:numCache>
            </c:numRef>
          </c:xVal>
          <c:yVal>
            <c:numRef>
              <c:f>sh!$AF$9:$AF$75</c:f>
              <c:numCache>
                <c:formatCode>General</c:formatCode>
                <c:ptCount val="67"/>
                <c:pt idx="0">
                  <c:v>3.5299900000000002E-2</c:v>
                </c:pt>
                <c:pt idx="1">
                  <c:v>3.5299900000000002E-2</c:v>
                </c:pt>
                <c:pt idx="2">
                  <c:v>3.5449899999999999E-2</c:v>
                </c:pt>
                <c:pt idx="3">
                  <c:v>3.6099899999999997E-2</c:v>
                </c:pt>
                <c:pt idx="4">
                  <c:v>3.7449900000000001E-2</c:v>
                </c:pt>
                <c:pt idx="5">
                  <c:v>4.2399899999999997E-2</c:v>
                </c:pt>
                <c:pt idx="6">
                  <c:v>5.2199799999999998E-2</c:v>
                </c:pt>
                <c:pt idx="7">
                  <c:v>7.1099899999999994E-2</c:v>
                </c:pt>
                <c:pt idx="8">
                  <c:v>0.10365000000000001</c:v>
                </c:pt>
                <c:pt idx="9">
                  <c:v>0.15415000000000001</c:v>
                </c:pt>
                <c:pt idx="10">
                  <c:v>0.22869999999999999</c:v>
                </c:pt>
                <c:pt idx="11">
                  <c:v>0.3342</c:v>
                </c:pt>
                <c:pt idx="12">
                  <c:v>0.45550000000000002</c:v>
                </c:pt>
                <c:pt idx="13">
                  <c:v>0.59424999999999994</c:v>
                </c:pt>
                <c:pt idx="14">
                  <c:v>0.72070100000000004</c:v>
                </c:pt>
                <c:pt idx="15">
                  <c:v>0.83105099999999998</c:v>
                </c:pt>
                <c:pt idx="16">
                  <c:v>0.91045100000000001</c:v>
                </c:pt>
                <c:pt idx="17">
                  <c:v>0.95965100000000003</c:v>
                </c:pt>
                <c:pt idx="18">
                  <c:v>0.98520099999999999</c:v>
                </c:pt>
                <c:pt idx="19">
                  <c:v>0.99595</c:v>
                </c:pt>
                <c:pt idx="20">
                  <c:v>0.99904999999999999</c:v>
                </c:pt>
              </c:numCache>
            </c:numRef>
          </c:yVal>
          <c:smooth val="1"/>
          <c:extLst>
            <c:ext xmlns:c16="http://schemas.microsoft.com/office/drawing/2014/chart" uri="{C3380CC4-5D6E-409C-BE32-E72D297353CC}">
              <c16:uniqueId val="{00000000-45FE-7D47-A080-E7633456A271}"/>
            </c:ext>
          </c:extLst>
        </c:ser>
        <c:ser>
          <c:idx val="1"/>
          <c:order val="1"/>
          <c:tx>
            <c:strRef>
              <c:f>sh!$AG$8</c:f>
              <c:strCache>
                <c:ptCount val="1"/>
                <c:pt idx="0">
                  <c:v>GHR</c:v>
                </c:pt>
              </c:strCache>
            </c:strRef>
          </c:tx>
          <c:spPr>
            <a:ln>
              <a:solidFill>
                <a:srgbClr val="00B050"/>
              </a:solidFill>
              <a:prstDash val="dash"/>
            </a:ln>
          </c:spPr>
          <c:marker>
            <c:symbol val="x"/>
            <c:size val="7"/>
            <c:spPr>
              <a:noFill/>
              <a:ln>
                <a:solidFill>
                  <a:srgbClr val="00B050"/>
                </a:solidFill>
              </a:ln>
            </c:spPr>
          </c:marker>
          <c:xVal>
            <c:numRef>
              <c:f>sh!$AE$9:$AE$75</c:f>
              <c:numCache>
                <c:formatCode>General</c:formatCode>
                <c:ptCount val="67"/>
                <c:pt idx="0">
                  <c:v>0.03</c:v>
                </c:pt>
                <c:pt idx="1">
                  <c:v>0.03</c:v>
                </c:pt>
                <c:pt idx="2">
                  <c:v>0.03</c:v>
                </c:pt>
                <c:pt idx="3">
                  <c:v>0.03</c:v>
                </c:pt>
                <c:pt idx="4">
                  <c:v>0.03</c:v>
                </c:pt>
                <c:pt idx="5">
                  <c:v>0.03</c:v>
                </c:pt>
                <c:pt idx="6">
                  <c:v>0.04</c:v>
                </c:pt>
                <c:pt idx="7">
                  <c:v>0.06</c:v>
                </c:pt>
                <c:pt idx="8">
                  <c:v>0.1</c:v>
                </c:pt>
                <c:pt idx="9">
                  <c:v>0.18</c:v>
                </c:pt>
                <c:pt idx="10">
                  <c:v>0.33</c:v>
                </c:pt>
                <c:pt idx="11">
                  <c:v>0.65</c:v>
                </c:pt>
                <c:pt idx="12">
                  <c:v>1.27</c:v>
                </c:pt>
                <c:pt idx="13">
                  <c:v>2.52</c:v>
                </c:pt>
                <c:pt idx="14">
                  <c:v>5.0199999999999996</c:v>
                </c:pt>
                <c:pt idx="15">
                  <c:v>10.08</c:v>
                </c:pt>
                <c:pt idx="16">
                  <c:v>20.32</c:v>
                </c:pt>
                <c:pt idx="17">
                  <c:v>41.21</c:v>
                </c:pt>
                <c:pt idx="18">
                  <c:v>84.03</c:v>
                </c:pt>
                <c:pt idx="19">
                  <c:v>172.12</c:v>
                </c:pt>
                <c:pt idx="20">
                  <c:v>353.43</c:v>
                </c:pt>
                <c:pt idx="21">
                  <c:v>0.03</c:v>
                </c:pt>
                <c:pt idx="22">
                  <c:v>0.03</c:v>
                </c:pt>
                <c:pt idx="23">
                  <c:v>0.03</c:v>
                </c:pt>
                <c:pt idx="24">
                  <c:v>0.03</c:v>
                </c:pt>
                <c:pt idx="25">
                  <c:v>0.03</c:v>
                </c:pt>
                <c:pt idx="26">
                  <c:v>0.04</c:v>
                </c:pt>
                <c:pt idx="27">
                  <c:v>0.04</c:v>
                </c:pt>
                <c:pt idx="28">
                  <c:v>0.06</c:v>
                </c:pt>
                <c:pt idx="29">
                  <c:v>0.1</c:v>
                </c:pt>
                <c:pt idx="30">
                  <c:v>0.18</c:v>
                </c:pt>
                <c:pt idx="31">
                  <c:v>0.34</c:v>
                </c:pt>
                <c:pt idx="32">
                  <c:v>0.64</c:v>
                </c:pt>
                <c:pt idx="33">
                  <c:v>1.26</c:v>
                </c:pt>
                <c:pt idx="34">
                  <c:v>2.4900000000000002</c:v>
                </c:pt>
                <c:pt idx="35">
                  <c:v>4.9400000000000004</c:v>
                </c:pt>
                <c:pt idx="36">
                  <c:v>9.84</c:v>
                </c:pt>
                <c:pt idx="37">
                  <c:v>19.59</c:v>
                </c:pt>
                <c:pt idx="38">
                  <c:v>39.049999999999997</c:v>
                </c:pt>
                <c:pt idx="39">
                  <c:v>77.930000000000007</c:v>
                </c:pt>
                <c:pt idx="40">
                  <c:v>155.74</c:v>
                </c:pt>
                <c:pt idx="41">
                  <c:v>311.43</c:v>
                </c:pt>
                <c:pt idx="42">
                  <c:v>623.35</c:v>
                </c:pt>
                <c:pt idx="43">
                  <c:v>1248.24</c:v>
                </c:pt>
                <c:pt idx="44">
                  <c:v>20.010000000000002</c:v>
                </c:pt>
                <c:pt idx="45">
                  <c:v>20.010000000000002</c:v>
                </c:pt>
                <c:pt idx="46">
                  <c:v>20.010000000000002</c:v>
                </c:pt>
                <c:pt idx="47">
                  <c:v>20.02</c:v>
                </c:pt>
                <c:pt idx="48">
                  <c:v>20.059999999999999</c:v>
                </c:pt>
                <c:pt idx="49">
                  <c:v>20.12</c:v>
                </c:pt>
                <c:pt idx="50">
                  <c:v>20.22</c:v>
                </c:pt>
                <c:pt idx="51">
                  <c:v>20.38</c:v>
                </c:pt>
                <c:pt idx="52">
                  <c:v>20.6</c:v>
                </c:pt>
                <c:pt idx="53">
                  <c:v>20.9</c:v>
                </c:pt>
                <c:pt idx="54">
                  <c:v>21.259999999999998</c:v>
                </c:pt>
                <c:pt idx="55">
                  <c:v>21.78</c:v>
                </c:pt>
                <c:pt idx="56">
                  <c:v>22.69</c:v>
                </c:pt>
                <c:pt idx="57">
                  <c:v>24.41</c:v>
                </c:pt>
                <c:pt idx="58">
                  <c:v>28.009999999999998</c:v>
                </c:pt>
                <c:pt idx="59">
                  <c:v>34.950000000000003</c:v>
                </c:pt>
                <c:pt idx="60">
                  <c:v>48.010000000000005</c:v>
                </c:pt>
                <c:pt idx="61">
                  <c:v>72.94</c:v>
                </c:pt>
                <c:pt idx="62">
                  <c:v>120.2</c:v>
                </c:pt>
                <c:pt idx="63">
                  <c:v>213.18</c:v>
                </c:pt>
                <c:pt idx="64">
                  <c:v>396.79999999999995</c:v>
                </c:pt>
                <c:pt idx="65">
                  <c:v>759.34</c:v>
                </c:pt>
                <c:pt idx="66">
                  <c:v>1516.36</c:v>
                </c:pt>
              </c:numCache>
            </c:numRef>
          </c:xVal>
          <c:yVal>
            <c:numRef>
              <c:f>sh!$AG$9:$AG$75</c:f>
              <c:numCache>
                <c:formatCode>General</c:formatCode>
                <c:ptCount val="67"/>
                <c:pt idx="21">
                  <c:v>3.5249900000000001E-2</c:v>
                </c:pt>
                <c:pt idx="22">
                  <c:v>3.5249900000000001E-2</c:v>
                </c:pt>
                <c:pt idx="23">
                  <c:v>3.5349899999999997E-2</c:v>
                </c:pt>
                <c:pt idx="24">
                  <c:v>3.5549900000000002E-2</c:v>
                </c:pt>
                <c:pt idx="25">
                  <c:v>3.6249900000000002E-2</c:v>
                </c:pt>
                <c:pt idx="26">
                  <c:v>3.8299899999999998E-2</c:v>
                </c:pt>
                <c:pt idx="27">
                  <c:v>4.1849900000000002E-2</c:v>
                </c:pt>
                <c:pt idx="28">
                  <c:v>4.9949899999999998E-2</c:v>
                </c:pt>
                <c:pt idx="29">
                  <c:v>6.3599799999999998E-2</c:v>
                </c:pt>
                <c:pt idx="30">
                  <c:v>9.5150100000000001E-2</c:v>
                </c:pt>
                <c:pt idx="31">
                  <c:v>0.13535</c:v>
                </c:pt>
                <c:pt idx="32">
                  <c:v>0.18945000000000001</c:v>
                </c:pt>
                <c:pt idx="33">
                  <c:v>0.26305000000000001</c:v>
                </c:pt>
                <c:pt idx="34">
                  <c:v>0.35830000000000001</c:v>
                </c:pt>
                <c:pt idx="35">
                  <c:v>0.45960000000000001</c:v>
                </c:pt>
                <c:pt idx="36">
                  <c:v>0.57625000000000004</c:v>
                </c:pt>
                <c:pt idx="37">
                  <c:v>0.68169999999999997</c:v>
                </c:pt>
                <c:pt idx="38">
                  <c:v>0.78615100000000004</c:v>
                </c:pt>
                <c:pt idx="39">
                  <c:v>0.86960199999999999</c:v>
                </c:pt>
                <c:pt idx="40">
                  <c:v>0.931952</c:v>
                </c:pt>
                <c:pt idx="41">
                  <c:v>0.97170100000000004</c:v>
                </c:pt>
                <c:pt idx="42">
                  <c:v>0.99225099999999999</c:v>
                </c:pt>
                <c:pt idx="43">
                  <c:v>0.99895</c:v>
                </c:pt>
              </c:numCache>
            </c:numRef>
          </c:yVal>
          <c:smooth val="1"/>
          <c:extLst>
            <c:ext xmlns:c16="http://schemas.microsoft.com/office/drawing/2014/chart" uri="{C3380CC4-5D6E-409C-BE32-E72D297353CC}">
              <c16:uniqueId val="{00000001-45FE-7D47-A080-E7633456A271}"/>
            </c:ext>
          </c:extLst>
        </c:ser>
        <c:ser>
          <c:idx val="2"/>
          <c:order val="2"/>
          <c:tx>
            <c:strRef>
              <c:f>sh!$AH$8</c:f>
              <c:strCache>
                <c:ptCount val="1"/>
                <c:pt idx="0">
                  <c:v>HR</c:v>
                </c:pt>
              </c:strCache>
            </c:strRef>
          </c:tx>
          <c:spPr>
            <a:ln>
              <a:solidFill>
                <a:srgbClr val="FFC000"/>
              </a:solidFill>
              <a:prstDash val="sysDot"/>
            </a:ln>
          </c:spPr>
          <c:marker>
            <c:symbol val="triangle"/>
            <c:size val="7"/>
            <c:spPr>
              <a:noFill/>
              <a:ln>
                <a:solidFill>
                  <a:srgbClr val="FFC000"/>
                </a:solidFill>
              </a:ln>
            </c:spPr>
          </c:marker>
          <c:xVal>
            <c:numRef>
              <c:f>sh!$AE$9:$AE$75</c:f>
              <c:numCache>
                <c:formatCode>General</c:formatCode>
                <c:ptCount val="67"/>
                <c:pt idx="0">
                  <c:v>0.03</c:v>
                </c:pt>
                <c:pt idx="1">
                  <c:v>0.03</c:v>
                </c:pt>
                <c:pt idx="2">
                  <c:v>0.03</c:v>
                </c:pt>
                <c:pt idx="3">
                  <c:v>0.03</c:v>
                </c:pt>
                <c:pt idx="4">
                  <c:v>0.03</c:v>
                </c:pt>
                <c:pt idx="5">
                  <c:v>0.03</c:v>
                </c:pt>
                <c:pt idx="6">
                  <c:v>0.04</c:v>
                </c:pt>
                <c:pt idx="7">
                  <c:v>0.06</c:v>
                </c:pt>
                <c:pt idx="8">
                  <c:v>0.1</c:v>
                </c:pt>
                <c:pt idx="9">
                  <c:v>0.18</c:v>
                </c:pt>
                <c:pt idx="10">
                  <c:v>0.33</c:v>
                </c:pt>
                <c:pt idx="11">
                  <c:v>0.65</c:v>
                </c:pt>
                <c:pt idx="12">
                  <c:v>1.27</c:v>
                </c:pt>
                <c:pt idx="13">
                  <c:v>2.52</c:v>
                </c:pt>
                <c:pt idx="14">
                  <c:v>5.0199999999999996</c:v>
                </c:pt>
                <c:pt idx="15">
                  <c:v>10.08</c:v>
                </c:pt>
                <c:pt idx="16">
                  <c:v>20.32</c:v>
                </c:pt>
                <c:pt idx="17">
                  <c:v>41.21</c:v>
                </c:pt>
                <c:pt idx="18">
                  <c:v>84.03</c:v>
                </c:pt>
                <c:pt idx="19">
                  <c:v>172.12</c:v>
                </c:pt>
                <c:pt idx="20">
                  <c:v>353.43</c:v>
                </c:pt>
                <c:pt idx="21">
                  <c:v>0.03</c:v>
                </c:pt>
                <c:pt idx="22">
                  <c:v>0.03</c:v>
                </c:pt>
                <c:pt idx="23">
                  <c:v>0.03</c:v>
                </c:pt>
                <c:pt idx="24">
                  <c:v>0.03</c:v>
                </c:pt>
                <c:pt idx="25">
                  <c:v>0.03</c:v>
                </c:pt>
                <c:pt idx="26">
                  <c:v>0.04</c:v>
                </c:pt>
                <c:pt idx="27">
                  <c:v>0.04</c:v>
                </c:pt>
                <c:pt idx="28">
                  <c:v>0.06</c:v>
                </c:pt>
                <c:pt idx="29">
                  <c:v>0.1</c:v>
                </c:pt>
                <c:pt idx="30">
                  <c:v>0.18</c:v>
                </c:pt>
                <c:pt idx="31">
                  <c:v>0.34</c:v>
                </c:pt>
                <c:pt idx="32">
                  <c:v>0.64</c:v>
                </c:pt>
                <c:pt idx="33">
                  <c:v>1.26</c:v>
                </c:pt>
                <c:pt idx="34">
                  <c:v>2.4900000000000002</c:v>
                </c:pt>
                <c:pt idx="35">
                  <c:v>4.9400000000000004</c:v>
                </c:pt>
                <c:pt idx="36">
                  <c:v>9.84</c:v>
                </c:pt>
                <c:pt idx="37">
                  <c:v>19.59</c:v>
                </c:pt>
                <c:pt idx="38">
                  <c:v>39.049999999999997</c:v>
                </c:pt>
                <c:pt idx="39">
                  <c:v>77.930000000000007</c:v>
                </c:pt>
                <c:pt idx="40">
                  <c:v>155.74</c:v>
                </c:pt>
                <c:pt idx="41">
                  <c:v>311.43</c:v>
                </c:pt>
                <c:pt idx="42">
                  <c:v>623.35</c:v>
                </c:pt>
                <c:pt idx="43">
                  <c:v>1248.24</c:v>
                </c:pt>
                <c:pt idx="44">
                  <c:v>20.010000000000002</c:v>
                </c:pt>
                <c:pt idx="45">
                  <c:v>20.010000000000002</c:v>
                </c:pt>
                <c:pt idx="46">
                  <c:v>20.010000000000002</c:v>
                </c:pt>
                <c:pt idx="47">
                  <c:v>20.02</c:v>
                </c:pt>
                <c:pt idx="48">
                  <c:v>20.059999999999999</c:v>
                </c:pt>
                <c:pt idx="49">
                  <c:v>20.12</c:v>
                </c:pt>
                <c:pt idx="50">
                  <c:v>20.22</c:v>
                </c:pt>
                <c:pt idx="51">
                  <c:v>20.38</c:v>
                </c:pt>
                <c:pt idx="52">
                  <c:v>20.6</c:v>
                </c:pt>
                <c:pt idx="53">
                  <c:v>20.9</c:v>
                </c:pt>
                <c:pt idx="54">
                  <c:v>21.259999999999998</c:v>
                </c:pt>
                <c:pt idx="55">
                  <c:v>21.78</c:v>
                </c:pt>
                <c:pt idx="56">
                  <c:v>22.69</c:v>
                </c:pt>
                <c:pt idx="57">
                  <c:v>24.41</c:v>
                </c:pt>
                <c:pt idx="58">
                  <c:v>28.009999999999998</c:v>
                </c:pt>
                <c:pt idx="59">
                  <c:v>34.950000000000003</c:v>
                </c:pt>
                <c:pt idx="60">
                  <c:v>48.010000000000005</c:v>
                </c:pt>
                <c:pt idx="61">
                  <c:v>72.94</c:v>
                </c:pt>
                <c:pt idx="62">
                  <c:v>120.2</c:v>
                </c:pt>
                <c:pt idx="63">
                  <c:v>213.18</c:v>
                </c:pt>
                <c:pt idx="64">
                  <c:v>396.79999999999995</c:v>
                </c:pt>
                <c:pt idx="65">
                  <c:v>759.34</c:v>
                </c:pt>
                <c:pt idx="66">
                  <c:v>1516.36</c:v>
                </c:pt>
              </c:numCache>
            </c:numRef>
          </c:xVal>
          <c:yVal>
            <c:numRef>
              <c:f>sh!$AH$9:$AH$75</c:f>
              <c:numCache>
                <c:formatCode>General</c:formatCode>
                <c:ptCount val="67"/>
                <c:pt idx="44">
                  <c:v>3.5299900000000002E-2</c:v>
                </c:pt>
                <c:pt idx="45">
                  <c:v>3.5299900000000002E-2</c:v>
                </c:pt>
                <c:pt idx="46">
                  <c:v>3.5399899999999998E-2</c:v>
                </c:pt>
                <c:pt idx="47">
                  <c:v>3.5549900000000002E-2</c:v>
                </c:pt>
                <c:pt idx="48">
                  <c:v>3.6349899999999997E-2</c:v>
                </c:pt>
                <c:pt idx="49">
                  <c:v>3.7599899999999999E-2</c:v>
                </c:pt>
                <c:pt idx="50">
                  <c:v>4.2799900000000002E-2</c:v>
                </c:pt>
                <c:pt idx="51">
                  <c:v>5.2499799999999999E-2</c:v>
                </c:pt>
                <c:pt idx="52">
                  <c:v>6.88999E-2</c:v>
                </c:pt>
                <c:pt idx="53">
                  <c:v>9.8300100000000001E-2</c:v>
                </c:pt>
                <c:pt idx="54">
                  <c:v>0.14230000000000001</c:v>
                </c:pt>
                <c:pt idx="55">
                  <c:v>0.20215</c:v>
                </c:pt>
                <c:pt idx="56">
                  <c:v>0.27779999999999999</c:v>
                </c:pt>
                <c:pt idx="57">
                  <c:v>0.37240000000000001</c:v>
                </c:pt>
                <c:pt idx="58">
                  <c:v>0.4763</c:v>
                </c:pt>
                <c:pt idx="59">
                  <c:v>0.5917</c:v>
                </c:pt>
                <c:pt idx="60">
                  <c:v>0.69615000000000005</c:v>
                </c:pt>
                <c:pt idx="61">
                  <c:v>0.79880099999999998</c:v>
                </c:pt>
                <c:pt idx="62">
                  <c:v>0.87815100000000001</c:v>
                </c:pt>
                <c:pt idx="63">
                  <c:v>0.93785200000000002</c:v>
                </c:pt>
                <c:pt idx="64">
                  <c:v>0.97555099999999995</c:v>
                </c:pt>
                <c:pt idx="65">
                  <c:v>0.99235099999999998</c:v>
                </c:pt>
                <c:pt idx="66">
                  <c:v>0.999</c:v>
                </c:pt>
              </c:numCache>
            </c:numRef>
          </c:yVal>
          <c:smooth val="1"/>
          <c:extLst>
            <c:ext xmlns:c16="http://schemas.microsoft.com/office/drawing/2014/chart" uri="{C3380CC4-5D6E-409C-BE32-E72D297353CC}">
              <c16:uniqueId val="{00000002-45FE-7D47-A080-E7633456A271}"/>
            </c:ext>
          </c:extLst>
        </c:ser>
        <c:dLbls>
          <c:showLegendKey val="0"/>
          <c:showVal val="0"/>
          <c:showCatName val="0"/>
          <c:showSerName val="0"/>
          <c:showPercent val="0"/>
          <c:showBubbleSize val="0"/>
        </c:dLbls>
        <c:axId val="140983616"/>
        <c:axId val="141000704"/>
      </c:scatterChart>
      <c:valAx>
        <c:axId val="140983616"/>
        <c:scaling>
          <c:orientation val="minMax"/>
          <c:max val="125"/>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141000704"/>
        <c:crosses val="autoZero"/>
        <c:crossBetween val="midCat"/>
        <c:majorUnit val="25"/>
      </c:valAx>
      <c:valAx>
        <c:axId val="141000704"/>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140983616"/>
        <c:crosses val="autoZero"/>
        <c:crossBetween val="midCat"/>
        <c:majorUnit val="0.2"/>
        <c:minorUnit val="0.01"/>
      </c:valAx>
      <c:spPr>
        <a:noFill/>
        <a:ln>
          <a:solidFill>
            <a:sysClr val="windowText" lastClr="000000"/>
          </a:solidFill>
        </a:ln>
      </c:spPr>
    </c:plotArea>
    <c:legend>
      <c:legendPos val="r"/>
      <c:layout>
        <c:manualLayout>
          <c:xMode val="edge"/>
          <c:yMode val="edge"/>
          <c:x val="0.67137445319335098"/>
          <c:y val="0.34621864975211403"/>
          <c:w val="0.27708377077865298"/>
          <c:h val="0.40559310294546502"/>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705118110236199"/>
          <c:y val="6.8356663750364505E-2"/>
          <c:w val="0.78986548556430403"/>
          <c:h val="0.70810993279019296"/>
        </c:manualLayout>
      </c:layout>
      <c:scatterChart>
        <c:scatterStyle val="smoothMarker"/>
        <c:varyColors val="0"/>
        <c:ser>
          <c:idx val="0"/>
          <c:order val="0"/>
          <c:xVal>
            <c:numRef>
              <c:f>'combination curve'!$A$1:$A$21</c:f>
              <c:numCache>
                <c:formatCode>General</c:formatCode>
                <c:ptCount val="2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numCache>
            </c:numRef>
          </c:xVal>
          <c:yVal>
            <c:numRef>
              <c:f>'combination curve'!$B$1:$B$21</c:f>
              <c:numCache>
                <c:formatCode>General</c:formatCode>
                <c:ptCount val="21"/>
                <c:pt idx="0">
                  <c:v>1</c:v>
                </c:pt>
                <c:pt idx="1">
                  <c:v>20</c:v>
                </c:pt>
                <c:pt idx="2">
                  <c:v>190</c:v>
                </c:pt>
                <c:pt idx="3">
                  <c:v>1140</c:v>
                </c:pt>
                <c:pt idx="4">
                  <c:v>4845</c:v>
                </c:pt>
                <c:pt idx="5">
                  <c:v>15503.999999999998</c:v>
                </c:pt>
                <c:pt idx="6">
                  <c:v>38760</c:v>
                </c:pt>
                <c:pt idx="7">
                  <c:v>77520</c:v>
                </c:pt>
                <c:pt idx="8">
                  <c:v>125970.00000000001</c:v>
                </c:pt>
                <c:pt idx="9">
                  <c:v>167960</c:v>
                </c:pt>
                <c:pt idx="10">
                  <c:v>184756</c:v>
                </c:pt>
                <c:pt idx="11">
                  <c:v>167960</c:v>
                </c:pt>
                <c:pt idx="12">
                  <c:v>125970.00000000001</c:v>
                </c:pt>
                <c:pt idx="13">
                  <c:v>77520</c:v>
                </c:pt>
                <c:pt idx="14">
                  <c:v>38760</c:v>
                </c:pt>
                <c:pt idx="15">
                  <c:v>15503.999999999998</c:v>
                </c:pt>
                <c:pt idx="16">
                  <c:v>4845</c:v>
                </c:pt>
                <c:pt idx="17">
                  <c:v>1140</c:v>
                </c:pt>
                <c:pt idx="18">
                  <c:v>190</c:v>
                </c:pt>
                <c:pt idx="19">
                  <c:v>20</c:v>
                </c:pt>
                <c:pt idx="20">
                  <c:v>1</c:v>
                </c:pt>
              </c:numCache>
            </c:numRef>
          </c:yVal>
          <c:smooth val="1"/>
          <c:extLst>
            <c:ext xmlns:c16="http://schemas.microsoft.com/office/drawing/2014/chart" uri="{C3380CC4-5D6E-409C-BE32-E72D297353CC}">
              <c16:uniqueId val="{00000000-B073-BE4F-92CD-6D8C038F99A9}"/>
            </c:ext>
          </c:extLst>
        </c:ser>
        <c:dLbls>
          <c:showLegendKey val="0"/>
          <c:showVal val="0"/>
          <c:showCatName val="0"/>
          <c:showSerName val="0"/>
          <c:showPercent val="0"/>
          <c:showBubbleSize val="0"/>
        </c:dLbls>
        <c:axId val="95104384"/>
        <c:axId val="95104960"/>
      </c:scatterChart>
      <c:valAx>
        <c:axId val="95104384"/>
        <c:scaling>
          <c:orientation val="minMax"/>
          <c:max val="20"/>
        </c:scaling>
        <c:delete val="0"/>
        <c:axPos val="b"/>
        <c:title>
          <c:tx>
            <c:rich>
              <a:bodyPr/>
              <a:lstStyle/>
              <a:p>
                <a:pPr>
                  <a:defRPr sz="1800" b="0"/>
                </a:pPr>
                <a:r>
                  <a:rPr lang="en-US" sz="1800" b="0" dirty="0"/>
                  <a:t>Hamming distance</a:t>
                </a:r>
              </a:p>
            </c:rich>
          </c:tx>
          <c:overlay val="0"/>
        </c:title>
        <c:numFmt formatCode="General" sourceLinked="1"/>
        <c:majorTickMark val="in"/>
        <c:minorTickMark val="none"/>
        <c:tickLblPos val="nextTo"/>
        <c:txPr>
          <a:bodyPr/>
          <a:lstStyle/>
          <a:p>
            <a:pPr>
              <a:defRPr sz="1600"/>
            </a:pPr>
            <a:endParaRPr lang="en-US"/>
          </a:p>
        </c:txPr>
        <c:crossAx val="95104960"/>
        <c:crosses val="autoZero"/>
        <c:crossBetween val="midCat"/>
        <c:majorUnit val="4"/>
      </c:valAx>
      <c:valAx>
        <c:axId val="95104960"/>
        <c:scaling>
          <c:orientation val="minMax"/>
          <c:max val="200000"/>
          <c:min val="0"/>
        </c:scaling>
        <c:delete val="0"/>
        <c:axPos val="l"/>
        <c:majorGridlines/>
        <c:title>
          <c:tx>
            <c:rich>
              <a:bodyPr rot="-5400000" vert="horz"/>
              <a:lstStyle/>
              <a:p>
                <a:pPr>
                  <a:defRPr sz="1800" b="0"/>
                </a:pPr>
                <a:r>
                  <a:rPr lang="en-US" sz="1800" b="0" dirty="0"/>
                  <a:t> #buckets in 10000s</a:t>
                </a:r>
              </a:p>
            </c:rich>
          </c:tx>
          <c:overlay val="0"/>
        </c:title>
        <c:numFmt formatCode="General" sourceLinked="1"/>
        <c:majorTickMark val="in"/>
        <c:minorTickMark val="none"/>
        <c:tickLblPos val="nextTo"/>
        <c:txPr>
          <a:bodyPr/>
          <a:lstStyle/>
          <a:p>
            <a:pPr>
              <a:defRPr sz="1600"/>
            </a:pPr>
            <a:endParaRPr lang="en-US"/>
          </a:p>
        </c:txPr>
        <c:crossAx val="95104384"/>
        <c:crosses val="autoZero"/>
        <c:crossBetween val="midCat"/>
        <c:majorUnit val="40000"/>
        <c:dispUnits>
          <c:builtInUnit val="tenThousands"/>
        </c:dispUnits>
      </c:valAx>
    </c:plotArea>
    <c:plotVisOnly val="1"/>
    <c:dispBlanksAs val="gap"/>
    <c:showDLblsOverMax val="0"/>
  </c:chart>
  <c:spPr>
    <a:ln>
      <a:no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394728783901999"/>
          <c:y val="5.1400554097404502E-2"/>
          <c:w val="0.75180271216098005"/>
          <c:h val="0.71196426462918605"/>
        </c:manualLayout>
      </c:layout>
      <c:scatterChart>
        <c:scatterStyle val="smoothMarker"/>
        <c:varyColors val="0"/>
        <c:ser>
          <c:idx val="0"/>
          <c:order val="0"/>
          <c:tx>
            <c:v>GQR</c:v>
          </c:tx>
          <c:xVal>
            <c:numRef>
              <c:f>pcah!$U$158:$U$205</c:f>
              <c:numCache>
                <c:formatCode>General</c:formatCode>
                <c:ptCount val="48"/>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pt idx="23">
                  <c:v>8388608</c:v>
                </c:pt>
                <c:pt idx="24">
                  <c:v>1</c:v>
                </c:pt>
                <c:pt idx="25">
                  <c:v>2</c:v>
                </c:pt>
                <c:pt idx="26">
                  <c:v>4</c:v>
                </c:pt>
                <c:pt idx="27">
                  <c:v>8</c:v>
                </c:pt>
                <c:pt idx="28">
                  <c:v>16</c:v>
                </c:pt>
                <c:pt idx="29">
                  <c:v>32</c:v>
                </c:pt>
                <c:pt idx="30">
                  <c:v>64</c:v>
                </c:pt>
                <c:pt idx="31">
                  <c:v>128</c:v>
                </c:pt>
                <c:pt idx="32">
                  <c:v>256</c:v>
                </c:pt>
                <c:pt idx="33">
                  <c:v>512</c:v>
                </c:pt>
                <c:pt idx="34">
                  <c:v>1024</c:v>
                </c:pt>
                <c:pt idx="35">
                  <c:v>2048</c:v>
                </c:pt>
                <c:pt idx="36">
                  <c:v>4096</c:v>
                </c:pt>
                <c:pt idx="37">
                  <c:v>8192</c:v>
                </c:pt>
                <c:pt idx="38">
                  <c:v>16384</c:v>
                </c:pt>
                <c:pt idx="39">
                  <c:v>32768</c:v>
                </c:pt>
                <c:pt idx="40">
                  <c:v>65536</c:v>
                </c:pt>
                <c:pt idx="41">
                  <c:v>131072</c:v>
                </c:pt>
                <c:pt idx="42">
                  <c:v>262144</c:v>
                </c:pt>
                <c:pt idx="43">
                  <c:v>524288</c:v>
                </c:pt>
                <c:pt idx="44">
                  <c:v>1048576</c:v>
                </c:pt>
                <c:pt idx="45">
                  <c:v>2097152</c:v>
                </c:pt>
                <c:pt idx="46">
                  <c:v>4194304</c:v>
                </c:pt>
                <c:pt idx="47">
                  <c:v>8388608</c:v>
                </c:pt>
              </c:numCache>
            </c:numRef>
          </c:xVal>
          <c:yVal>
            <c:numRef>
              <c:f>pcah!$V$158:$V$205</c:f>
              <c:numCache>
                <c:formatCode>General</c:formatCode>
                <c:ptCount val="48"/>
                <c:pt idx="0">
                  <c:v>1.6150000000000001E-2</c:v>
                </c:pt>
                <c:pt idx="1">
                  <c:v>1.6150000000000001E-2</c:v>
                </c:pt>
                <c:pt idx="2">
                  <c:v>1.6150000000000001E-2</c:v>
                </c:pt>
                <c:pt idx="3">
                  <c:v>1.635E-2</c:v>
                </c:pt>
                <c:pt idx="4">
                  <c:v>1.7350000000000001E-2</c:v>
                </c:pt>
                <c:pt idx="5">
                  <c:v>2.0899999999999998E-2</c:v>
                </c:pt>
                <c:pt idx="6">
                  <c:v>2.7349999999999999E-2</c:v>
                </c:pt>
                <c:pt idx="7">
                  <c:v>3.81499E-2</c:v>
                </c:pt>
                <c:pt idx="8">
                  <c:v>5.6799799999999998E-2</c:v>
                </c:pt>
                <c:pt idx="9">
                  <c:v>8.2150100000000004E-2</c:v>
                </c:pt>
                <c:pt idx="10">
                  <c:v>0.1212</c:v>
                </c:pt>
                <c:pt idx="11">
                  <c:v>0.17965</c:v>
                </c:pt>
                <c:pt idx="12">
                  <c:v>0.26595000000000002</c:v>
                </c:pt>
                <c:pt idx="13">
                  <c:v>0.37090000000000001</c:v>
                </c:pt>
                <c:pt idx="14">
                  <c:v>0.49980000000000002</c:v>
                </c:pt>
                <c:pt idx="15">
                  <c:v>0.63570000000000004</c:v>
                </c:pt>
                <c:pt idx="16">
                  <c:v>0.76119999999999999</c:v>
                </c:pt>
                <c:pt idx="17">
                  <c:v>0.86560099999999995</c:v>
                </c:pt>
                <c:pt idx="18">
                  <c:v>0.93650199999999995</c:v>
                </c:pt>
                <c:pt idx="19">
                  <c:v>0.97760100000000005</c:v>
                </c:pt>
                <c:pt idx="20">
                  <c:v>0.99610100000000001</c:v>
                </c:pt>
                <c:pt idx="21">
                  <c:v>0.99985000000000002</c:v>
                </c:pt>
                <c:pt idx="22">
                  <c:v>1</c:v>
                </c:pt>
                <c:pt idx="23">
                  <c:v>1</c:v>
                </c:pt>
              </c:numCache>
            </c:numRef>
          </c:yVal>
          <c:smooth val="1"/>
          <c:extLst>
            <c:ext xmlns:c16="http://schemas.microsoft.com/office/drawing/2014/chart" uri="{C3380CC4-5D6E-409C-BE32-E72D297353CC}">
              <c16:uniqueId val="{00000000-4316-A642-90E2-5DD0A6E9C4DA}"/>
            </c:ext>
          </c:extLst>
        </c:ser>
        <c:ser>
          <c:idx val="1"/>
          <c:order val="1"/>
          <c:tx>
            <c:v>HR</c:v>
          </c:tx>
          <c:spPr>
            <a:ln>
              <a:solidFill>
                <a:srgbClr val="00B050"/>
              </a:solidFill>
              <a:prstDash val="dash"/>
            </a:ln>
          </c:spPr>
          <c:marker>
            <c:symbol val="x"/>
            <c:size val="7"/>
            <c:spPr>
              <a:ln>
                <a:solidFill>
                  <a:srgbClr val="00B050"/>
                </a:solidFill>
              </a:ln>
            </c:spPr>
          </c:marker>
          <c:xVal>
            <c:numRef>
              <c:f>pcah!$U$158:$U$205</c:f>
              <c:numCache>
                <c:formatCode>General</c:formatCode>
                <c:ptCount val="48"/>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pt idx="23">
                  <c:v>8388608</c:v>
                </c:pt>
                <c:pt idx="24">
                  <c:v>1</c:v>
                </c:pt>
                <c:pt idx="25">
                  <c:v>2</c:v>
                </c:pt>
                <c:pt idx="26">
                  <c:v>4</c:v>
                </c:pt>
                <c:pt idx="27">
                  <c:v>8</c:v>
                </c:pt>
                <c:pt idx="28">
                  <c:v>16</c:v>
                </c:pt>
                <c:pt idx="29">
                  <c:v>32</c:v>
                </c:pt>
                <c:pt idx="30">
                  <c:v>64</c:v>
                </c:pt>
                <c:pt idx="31">
                  <c:v>128</c:v>
                </c:pt>
                <c:pt idx="32">
                  <c:v>256</c:v>
                </c:pt>
                <c:pt idx="33">
                  <c:v>512</c:v>
                </c:pt>
                <c:pt idx="34">
                  <c:v>1024</c:v>
                </c:pt>
                <c:pt idx="35">
                  <c:v>2048</c:v>
                </c:pt>
                <c:pt idx="36">
                  <c:v>4096</c:v>
                </c:pt>
                <c:pt idx="37">
                  <c:v>8192</c:v>
                </c:pt>
                <c:pt idx="38">
                  <c:v>16384</c:v>
                </c:pt>
                <c:pt idx="39">
                  <c:v>32768</c:v>
                </c:pt>
                <c:pt idx="40">
                  <c:v>65536</c:v>
                </c:pt>
                <c:pt idx="41">
                  <c:v>131072</c:v>
                </c:pt>
                <c:pt idx="42">
                  <c:v>262144</c:v>
                </c:pt>
                <c:pt idx="43">
                  <c:v>524288</c:v>
                </c:pt>
                <c:pt idx="44">
                  <c:v>1048576</c:v>
                </c:pt>
                <c:pt idx="45">
                  <c:v>2097152</c:v>
                </c:pt>
                <c:pt idx="46">
                  <c:v>4194304</c:v>
                </c:pt>
                <c:pt idx="47">
                  <c:v>8388608</c:v>
                </c:pt>
              </c:numCache>
            </c:numRef>
          </c:xVal>
          <c:yVal>
            <c:numRef>
              <c:f>pcah!$W$158:$W$205</c:f>
              <c:numCache>
                <c:formatCode>General</c:formatCode>
                <c:ptCount val="48"/>
                <c:pt idx="24">
                  <c:v>1.6150000000000001E-2</c:v>
                </c:pt>
                <c:pt idx="25">
                  <c:v>1.6150000000000001E-2</c:v>
                </c:pt>
                <c:pt idx="26">
                  <c:v>1.6150000000000001E-2</c:v>
                </c:pt>
                <c:pt idx="27">
                  <c:v>1.6449999999999999E-2</c:v>
                </c:pt>
                <c:pt idx="28">
                  <c:v>1.6899999999999998E-2</c:v>
                </c:pt>
                <c:pt idx="29">
                  <c:v>1.865E-2</c:v>
                </c:pt>
                <c:pt idx="30">
                  <c:v>2.3300000000000001E-2</c:v>
                </c:pt>
                <c:pt idx="31">
                  <c:v>3.0399900000000001E-2</c:v>
                </c:pt>
                <c:pt idx="32">
                  <c:v>4.3249900000000001E-2</c:v>
                </c:pt>
                <c:pt idx="33">
                  <c:v>6.0249799999999999E-2</c:v>
                </c:pt>
                <c:pt idx="34">
                  <c:v>8.48E-2</c:v>
                </c:pt>
                <c:pt idx="35">
                  <c:v>0.12055</c:v>
                </c:pt>
                <c:pt idx="36">
                  <c:v>0.1661</c:v>
                </c:pt>
                <c:pt idx="37">
                  <c:v>0.2298</c:v>
                </c:pt>
                <c:pt idx="38">
                  <c:v>0.31530000000000002</c:v>
                </c:pt>
                <c:pt idx="39">
                  <c:v>0.41720000000000002</c:v>
                </c:pt>
                <c:pt idx="40">
                  <c:v>0.53439999999999999</c:v>
                </c:pt>
                <c:pt idx="41">
                  <c:v>0.65600000000000003</c:v>
                </c:pt>
                <c:pt idx="42">
                  <c:v>0.77325100000000002</c:v>
                </c:pt>
                <c:pt idx="43">
                  <c:v>0.875251</c:v>
                </c:pt>
                <c:pt idx="44">
                  <c:v>0.948102</c:v>
                </c:pt>
                <c:pt idx="45">
                  <c:v>0.98775100000000005</c:v>
                </c:pt>
                <c:pt idx="46">
                  <c:v>0.99960000000000004</c:v>
                </c:pt>
                <c:pt idx="47">
                  <c:v>1</c:v>
                </c:pt>
              </c:numCache>
            </c:numRef>
          </c:yVal>
          <c:smooth val="1"/>
          <c:extLst>
            <c:ext xmlns:c16="http://schemas.microsoft.com/office/drawing/2014/chart" uri="{C3380CC4-5D6E-409C-BE32-E72D297353CC}">
              <c16:uniqueId val="{00000001-4316-A642-90E2-5DD0A6E9C4DA}"/>
            </c:ext>
          </c:extLst>
        </c:ser>
        <c:dLbls>
          <c:showLegendKey val="0"/>
          <c:showVal val="0"/>
          <c:showCatName val="0"/>
          <c:showSerName val="0"/>
          <c:showPercent val="0"/>
          <c:showBubbleSize val="0"/>
        </c:dLbls>
        <c:axId val="95107264"/>
        <c:axId val="95107840"/>
      </c:scatterChart>
      <c:valAx>
        <c:axId val="95107264"/>
        <c:scaling>
          <c:orientation val="minMax"/>
          <c:max val="500000"/>
          <c:min val="0"/>
        </c:scaling>
        <c:delete val="0"/>
        <c:axPos val="b"/>
        <c:title>
          <c:tx>
            <c:rich>
              <a:bodyPr/>
              <a:lstStyle/>
              <a:p>
                <a:pPr>
                  <a:defRPr sz="1800" b="0"/>
                </a:pPr>
                <a:r>
                  <a:rPr lang="en-US"/>
                  <a:t># retrieved items (50000x)</a:t>
                </a:r>
              </a:p>
            </c:rich>
          </c:tx>
          <c:overlay val="0"/>
        </c:title>
        <c:numFmt formatCode="General" sourceLinked="1"/>
        <c:majorTickMark val="in"/>
        <c:minorTickMark val="none"/>
        <c:tickLblPos val="nextTo"/>
        <c:txPr>
          <a:bodyPr/>
          <a:lstStyle/>
          <a:p>
            <a:pPr>
              <a:defRPr sz="1600"/>
            </a:pPr>
            <a:endParaRPr lang="en-US"/>
          </a:p>
        </c:txPr>
        <c:crossAx val="95107840"/>
        <c:crosses val="autoZero"/>
        <c:crossBetween val="midCat"/>
        <c:majorUnit val="100000"/>
        <c:dispUnits>
          <c:builtInUnit val="hundredThousands"/>
        </c:dispUnits>
      </c:valAx>
      <c:valAx>
        <c:axId val="95107840"/>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95107264"/>
        <c:crosses val="autoZero"/>
        <c:crossBetween val="midCat"/>
        <c:majorUnit val="0.2"/>
        <c:minorUnit val="0.01"/>
      </c:valAx>
      <c:spPr>
        <a:noFill/>
        <a:ln>
          <a:solidFill>
            <a:sysClr val="windowText" lastClr="000000"/>
          </a:solidFill>
        </a:ln>
      </c:spPr>
    </c:plotArea>
    <c:legend>
      <c:legendPos val="r"/>
      <c:layout>
        <c:manualLayout>
          <c:xMode val="edge"/>
          <c:yMode val="edge"/>
          <c:x val="0.59081889763779527"/>
          <c:y val="0.48731575657647003"/>
          <c:w val="0.32029221347331582"/>
          <c:h val="0.28669634956087903"/>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5839173228346456"/>
          <c:y val="5.1400554097404502E-2"/>
          <c:w val="0.75735826771653547"/>
          <c:h val="0.73511227763196263"/>
        </c:manualLayout>
      </c:layout>
      <c:scatterChart>
        <c:scatterStyle val="smoothMarker"/>
        <c:varyColors val="0"/>
        <c:ser>
          <c:idx val="0"/>
          <c:order val="0"/>
          <c:tx>
            <c:v>GQR</c:v>
          </c:tx>
          <c:xVal>
            <c:numRef>
              <c:f>pcah!$AE$158:$AE$207</c:f>
              <c:numCache>
                <c:formatCode>General</c:formatCode>
                <c:ptCount val="50"/>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pt idx="23">
                  <c:v>8388608</c:v>
                </c:pt>
                <c:pt idx="24">
                  <c:v>10000000</c:v>
                </c:pt>
                <c:pt idx="25">
                  <c:v>1</c:v>
                </c:pt>
                <c:pt idx="26">
                  <c:v>2</c:v>
                </c:pt>
                <c:pt idx="27">
                  <c:v>4</c:v>
                </c:pt>
                <c:pt idx="28">
                  <c:v>8</c:v>
                </c:pt>
                <c:pt idx="29">
                  <c:v>16</c:v>
                </c:pt>
                <c:pt idx="30">
                  <c:v>32</c:v>
                </c:pt>
                <c:pt idx="31">
                  <c:v>64</c:v>
                </c:pt>
                <c:pt idx="32">
                  <c:v>128</c:v>
                </c:pt>
                <c:pt idx="33">
                  <c:v>256</c:v>
                </c:pt>
                <c:pt idx="34">
                  <c:v>512</c:v>
                </c:pt>
                <c:pt idx="35">
                  <c:v>1024</c:v>
                </c:pt>
                <c:pt idx="36">
                  <c:v>2048</c:v>
                </c:pt>
                <c:pt idx="37">
                  <c:v>4096</c:v>
                </c:pt>
                <c:pt idx="38">
                  <c:v>8192</c:v>
                </c:pt>
                <c:pt idx="39">
                  <c:v>16384</c:v>
                </c:pt>
                <c:pt idx="40">
                  <c:v>32768</c:v>
                </c:pt>
                <c:pt idx="41">
                  <c:v>65536</c:v>
                </c:pt>
                <c:pt idx="42">
                  <c:v>131072</c:v>
                </c:pt>
                <c:pt idx="43">
                  <c:v>262144</c:v>
                </c:pt>
                <c:pt idx="44">
                  <c:v>524288</c:v>
                </c:pt>
                <c:pt idx="45">
                  <c:v>1048576</c:v>
                </c:pt>
                <c:pt idx="46">
                  <c:v>2097152</c:v>
                </c:pt>
                <c:pt idx="47">
                  <c:v>4194304</c:v>
                </c:pt>
                <c:pt idx="48">
                  <c:v>8388608</c:v>
                </c:pt>
                <c:pt idx="49">
                  <c:v>10000000</c:v>
                </c:pt>
              </c:numCache>
            </c:numRef>
          </c:xVal>
          <c:yVal>
            <c:numRef>
              <c:f>pcah!$AF$158:$AF$207</c:f>
              <c:numCache>
                <c:formatCode>General</c:formatCode>
                <c:ptCount val="50"/>
                <c:pt idx="0">
                  <c:v>3.0450000000000001E-2</c:v>
                </c:pt>
                <c:pt idx="1">
                  <c:v>3.0450000000000001E-2</c:v>
                </c:pt>
                <c:pt idx="2">
                  <c:v>3.075E-2</c:v>
                </c:pt>
                <c:pt idx="3">
                  <c:v>3.1600000000000003E-2</c:v>
                </c:pt>
                <c:pt idx="4">
                  <c:v>3.3700000000000001E-2</c:v>
                </c:pt>
                <c:pt idx="5">
                  <c:v>3.9749899999999998E-2</c:v>
                </c:pt>
                <c:pt idx="6">
                  <c:v>5.2949900000000001E-2</c:v>
                </c:pt>
                <c:pt idx="7">
                  <c:v>7.4549900000000002E-2</c:v>
                </c:pt>
                <c:pt idx="8">
                  <c:v>0.11105</c:v>
                </c:pt>
                <c:pt idx="9">
                  <c:v>0.16714999999999999</c:v>
                </c:pt>
                <c:pt idx="10">
                  <c:v>0.24865000000000001</c:v>
                </c:pt>
                <c:pt idx="11">
                  <c:v>0.35370000000000001</c:v>
                </c:pt>
                <c:pt idx="12">
                  <c:v>0.48320000000000002</c:v>
                </c:pt>
                <c:pt idx="13">
                  <c:v>0.62155000000000005</c:v>
                </c:pt>
                <c:pt idx="14">
                  <c:v>0.75180100000000005</c:v>
                </c:pt>
                <c:pt idx="15">
                  <c:v>0.856101</c:v>
                </c:pt>
                <c:pt idx="16">
                  <c:v>0.93010199999999998</c:v>
                </c:pt>
                <c:pt idx="17">
                  <c:v>0.97335099999999997</c:v>
                </c:pt>
                <c:pt idx="18">
                  <c:v>0.99075100000000005</c:v>
                </c:pt>
                <c:pt idx="19">
                  <c:v>0.99790000000000001</c:v>
                </c:pt>
                <c:pt idx="20">
                  <c:v>0.99990000000000001</c:v>
                </c:pt>
                <c:pt idx="21">
                  <c:v>1</c:v>
                </c:pt>
                <c:pt idx="22">
                  <c:v>1</c:v>
                </c:pt>
                <c:pt idx="23">
                  <c:v>1</c:v>
                </c:pt>
                <c:pt idx="24">
                  <c:v>1</c:v>
                </c:pt>
              </c:numCache>
            </c:numRef>
          </c:yVal>
          <c:smooth val="1"/>
          <c:extLst>
            <c:ext xmlns:c16="http://schemas.microsoft.com/office/drawing/2014/chart" uri="{C3380CC4-5D6E-409C-BE32-E72D297353CC}">
              <c16:uniqueId val="{00000000-D6AD-CA42-BEBF-4F79758AA347}"/>
            </c:ext>
          </c:extLst>
        </c:ser>
        <c:ser>
          <c:idx val="1"/>
          <c:order val="1"/>
          <c:tx>
            <c:v>HR</c:v>
          </c:tx>
          <c:spPr>
            <a:ln>
              <a:solidFill>
                <a:srgbClr val="00B050"/>
              </a:solidFill>
              <a:prstDash val="dash"/>
            </a:ln>
          </c:spPr>
          <c:marker>
            <c:symbol val="x"/>
            <c:size val="7"/>
            <c:spPr>
              <a:ln>
                <a:solidFill>
                  <a:srgbClr val="00B050"/>
                </a:solidFill>
              </a:ln>
            </c:spPr>
          </c:marker>
          <c:xVal>
            <c:numRef>
              <c:f>pcah!$AE$158:$AE$207</c:f>
              <c:numCache>
                <c:formatCode>General</c:formatCode>
                <c:ptCount val="50"/>
                <c:pt idx="0">
                  <c:v>1</c:v>
                </c:pt>
                <c:pt idx="1">
                  <c:v>2</c:v>
                </c:pt>
                <c:pt idx="2">
                  <c:v>4</c:v>
                </c:pt>
                <c:pt idx="3">
                  <c:v>8</c:v>
                </c:pt>
                <c:pt idx="4">
                  <c:v>16</c:v>
                </c:pt>
                <c:pt idx="5">
                  <c:v>32</c:v>
                </c:pt>
                <c:pt idx="6">
                  <c:v>64</c:v>
                </c:pt>
                <c:pt idx="7">
                  <c:v>128</c:v>
                </c:pt>
                <c:pt idx="8">
                  <c:v>256</c:v>
                </c:pt>
                <c:pt idx="9">
                  <c:v>512</c:v>
                </c:pt>
                <c:pt idx="10">
                  <c:v>1024</c:v>
                </c:pt>
                <c:pt idx="11">
                  <c:v>2048</c:v>
                </c:pt>
                <c:pt idx="12">
                  <c:v>4096</c:v>
                </c:pt>
                <c:pt idx="13">
                  <c:v>8192</c:v>
                </c:pt>
                <c:pt idx="14">
                  <c:v>16384</c:v>
                </c:pt>
                <c:pt idx="15">
                  <c:v>32768</c:v>
                </c:pt>
                <c:pt idx="16">
                  <c:v>65536</c:v>
                </c:pt>
                <c:pt idx="17">
                  <c:v>131072</c:v>
                </c:pt>
                <c:pt idx="18">
                  <c:v>262144</c:v>
                </c:pt>
                <c:pt idx="19">
                  <c:v>524288</c:v>
                </c:pt>
                <c:pt idx="20">
                  <c:v>1048576</c:v>
                </c:pt>
                <c:pt idx="21">
                  <c:v>2097152</c:v>
                </c:pt>
                <c:pt idx="22">
                  <c:v>4194304</c:v>
                </c:pt>
                <c:pt idx="23">
                  <c:v>8388608</c:v>
                </c:pt>
                <c:pt idx="24">
                  <c:v>10000000</c:v>
                </c:pt>
                <c:pt idx="25">
                  <c:v>1</c:v>
                </c:pt>
                <c:pt idx="26">
                  <c:v>2</c:v>
                </c:pt>
                <c:pt idx="27">
                  <c:v>4</c:v>
                </c:pt>
                <c:pt idx="28">
                  <c:v>8</c:v>
                </c:pt>
                <c:pt idx="29">
                  <c:v>16</c:v>
                </c:pt>
                <c:pt idx="30">
                  <c:v>32</c:v>
                </c:pt>
                <c:pt idx="31">
                  <c:v>64</c:v>
                </c:pt>
                <c:pt idx="32">
                  <c:v>128</c:v>
                </c:pt>
                <c:pt idx="33">
                  <c:v>256</c:v>
                </c:pt>
                <c:pt idx="34">
                  <c:v>512</c:v>
                </c:pt>
                <c:pt idx="35">
                  <c:v>1024</c:v>
                </c:pt>
                <c:pt idx="36">
                  <c:v>2048</c:v>
                </c:pt>
                <c:pt idx="37">
                  <c:v>4096</c:v>
                </c:pt>
                <c:pt idx="38">
                  <c:v>8192</c:v>
                </c:pt>
                <c:pt idx="39">
                  <c:v>16384</c:v>
                </c:pt>
                <c:pt idx="40">
                  <c:v>32768</c:v>
                </c:pt>
                <c:pt idx="41">
                  <c:v>65536</c:v>
                </c:pt>
                <c:pt idx="42">
                  <c:v>131072</c:v>
                </c:pt>
                <c:pt idx="43">
                  <c:v>262144</c:v>
                </c:pt>
                <c:pt idx="44">
                  <c:v>524288</c:v>
                </c:pt>
                <c:pt idx="45">
                  <c:v>1048576</c:v>
                </c:pt>
                <c:pt idx="46">
                  <c:v>2097152</c:v>
                </c:pt>
                <c:pt idx="47">
                  <c:v>4194304</c:v>
                </c:pt>
                <c:pt idx="48">
                  <c:v>8388608</c:v>
                </c:pt>
                <c:pt idx="49">
                  <c:v>10000000</c:v>
                </c:pt>
              </c:numCache>
            </c:numRef>
          </c:xVal>
          <c:yVal>
            <c:numRef>
              <c:f>pcah!$AG$158:$AG$207</c:f>
              <c:numCache>
                <c:formatCode>General</c:formatCode>
                <c:ptCount val="50"/>
                <c:pt idx="25">
                  <c:v>3.0450000000000001E-2</c:v>
                </c:pt>
                <c:pt idx="26">
                  <c:v>3.0450000000000001E-2</c:v>
                </c:pt>
                <c:pt idx="27">
                  <c:v>3.0499999999999999E-2</c:v>
                </c:pt>
                <c:pt idx="28">
                  <c:v>3.075E-2</c:v>
                </c:pt>
                <c:pt idx="29">
                  <c:v>3.2199999999999999E-2</c:v>
                </c:pt>
                <c:pt idx="30">
                  <c:v>3.4849999999999999E-2</c:v>
                </c:pt>
                <c:pt idx="31">
                  <c:v>4.1699899999999998E-2</c:v>
                </c:pt>
                <c:pt idx="32">
                  <c:v>5.5199900000000003E-2</c:v>
                </c:pt>
                <c:pt idx="33">
                  <c:v>7.8399899999999995E-2</c:v>
                </c:pt>
                <c:pt idx="34">
                  <c:v>0.1115</c:v>
                </c:pt>
                <c:pt idx="35">
                  <c:v>0.15909999999999999</c:v>
                </c:pt>
                <c:pt idx="36">
                  <c:v>0.2225</c:v>
                </c:pt>
                <c:pt idx="37">
                  <c:v>0.30759999999999998</c:v>
                </c:pt>
                <c:pt idx="38">
                  <c:v>0.40405000000000002</c:v>
                </c:pt>
                <c:pt idx="39">
                  <c:v>0.51600000000000001</c:v>
                </c:pt>
                <c:pt idx="40">
                  <c:v>0.623</c:v>
                </c:pt>
                <c:pt idx="41">
                  <c:v>0.737201</c:v>
                </c:pt>
                <c:pt idx="42">
                  <c:v>0.82425099999999996</c:v>
                </c:pt>
                <c:pt idx="43">
                  <c:v>0.90340200000000004</c:v>
                </c:pt>
                <c:pt idx="44">
                  <c:v>0.952152</c:v>
                </c:pt>
                <c:pt idx="45">
                  <c:v>0.98090200000000005</c:v>
                </c:pt>
                <c:pt idx="46">
                  <c:v>0.995201</c:v>
                </c:pt>
                <c:pt idx="47">
                  <c:v>0.99970000000000003</c:v>
                </c:pt>
                <c:pt idx="48">
                  <c:v>1</c:v>
                </c:pt>
                <c:pt idx="49">
                  <c:v>1</c:v>
                </c:pt>
              </c:numCache>
            </c:numRef>
          </c:yVal>
          <c:smooth val="1"/>
          <c:extLst>
            <c:ext xmlns:c16="http://schemas.microsoft.com/office/drawing/2014/chart" uri="{C3380CC4-5D6E-409C-BE32-E72D297353CC}">
              <c16:uniqueId val="{00000001-D6AD-CA42-BEBF-4F79758AA347}"/>
            </c:ext>
          </c:extLst>
        </c:ser>
        <c:dLbls>
          <c:showLegendKey val="0"/>
          <c:showVal val="0"/>
          <c:showCatName val="0"/>
          <c:showSerName val="0"/>
          <c:showPercent val="0"/>
          <c:showBubbleSize val="0"/>
        </c:dLbls>
        <c:axId val="87007808"/>
        <c:axId val="87008384"/>
      </c:scatterChart>
      <c:valAx>
        <c:axId val="87007808"/>
        <c:scaling>
          <c:orientation val="minMax"/>
          <c:max val="100000"/>
          <c:min val="0"/>
        </c:scaling>
        <c:delete val="0"/>
        <c:axPos val="b"/>
        <c:title>
          <c:tx>
            <c:rich>
              <a:bodyPr/>
              <a:lstStyle/>
              <a:p>
                <a:pPr>
                  <a:defRPr sz="1800" b="0"/>
                </a:pPr>
                <a:r>
                  <a:rPr lang="en-US"/>
                  <a:t># retrieved items (10000x)</a:t>
                </a:r>
              </a:p>
            </c:rich>
          </c:tx>
          <c:overlay val="0"/>
        </c:title>
        <c:numFmt formatCode="General" sourceLinked="1"/>
        <c:majorTickMark val="in"/>
        <c:minorTickMark val="none"/>
        <c:tickLblPos val="nextTo"/>
        <c:txPr>
          <a:bodyPr/>
          <a:lstStyle/>
          <a:p>
            <a:pPr>
              <a:defRPr sz="1600"/>
            </a:pPr>
            <a:endParaRPr lang="en-US"/>
          </a:p>
        </c:txPr>
        <c:crossAx val="87008384"/>
        <c:crosses val="autoZero"/>
        <c:crossBetween val="midCat"/>
        <c:majorUnit val="20000"/>
        <c:dispUnits>
          <c:builtInUnit val="tenThousands"/>
        </c:dispUnits>
      </c:valAx>
      <c:valAx>
        <c:axId val="87008384"/>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87007808"/>
        <c:crosses val="autoZero"/>
        <c:crossBetween val="midCat"/>
        <c:majorUnit val="0.2"/>
        <c:minorUnit val="0.01"/>
      </c:valAx>
      <c:spPr>
        <a:noFill/>
        <a:ln>
          <a:solidFill>
            <a:sysClr val="windowText" lastClr="000000"/>
          </a:solidFill>
        </a:ln>
      </c:spPr>
    </c:plotArea>
    <c:legend>
      <c:legendPos val="r"/>
      <c:layout>
        <c:manualLayout>
          <c:xMode val="edge"/>
          <c:yMode val="edge"/>
          <c:x val="0.59637445319335081"/>
          <c:y val="0.48731575657647003"/>
          <c:w val="0.31473665791776029"/>
          <c:h val="0.28669634956087903"/>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8318192864780791"/>
          <c:y val="5.1400554097404502E-2"/>
          <c:w val="0.76075337804996601"/>
          <c:h val="0.70682009656200384"/>
        </c:manualLayout>
      </c:layout>
      <c:scatterChart>
        <c:scatterStyle val="smoothMarker"/>
        <c:varyColors val="0"/>
        <c:ser>
          <c:idx val="0"/>
          <c:order val="0"/>
          <c:tx>
            <c:strRef>
              <c:f>pcah!$V$8</c:f>
              <c:strCache>
                <c:ptCount val="1"/>
                <c:pt idx="0">
                  <c:v>GQR</c:v>
                </c:pt>
              </c:strCache>
            </c:strRef>
          </c:tx>
          <c:xVal>
            <c:numRef>
              <c:f>pcah!$U$9:$U$80</c:f>
              <c:numCache>
                <c:formatCode>General</c:formatCode>
                <c:ptCount val="72"/>
                <c:pt idx="0">
                  <c:v>0.03</c:v>
                </c:pt>
                <c:pt idx="1">
                  <c:v>0.03</c:v>
                </c:pt>
                <c:pt idx="2">
                  <c:v>0.03</c:v>
                </c:pt>
                <c:pt idx="3">
                  <c:v>0.03</c:v>
                </c:pt>
                <c:pt idx="4">
                  <c:v>0.03</c:v>
                </c:pt>
                <c:pt idx="5">
                  <c:v>0.04</c:v>
                </c:pt>
                <c:pt idx="6">
                  <c:v>0.06</c:v>
                </c:pt>
                <c:pt idx="7">
                  <c:v>0.11</c:v>
                </c:pt>
                <c:pt idx="8">
                  <c:v>0.19</c:v>
                </c:pt>
                <c:pt idx="9">
                  <c:v>0.36</c:v>
                </c:pt>
                <c:pt idx="10">
                  <c:v>0.69</c:v>
                </c:pt>
                <c:pt idx="11">
                  <c:v>1.36</c:v>
                </c:pt>
                <c:pt idx="12">
                  <c:v>2.67</c:v>
                </c:pt>
                <c:pt idx="13">
                  <c:v>5.31</c:v>
                </c:pt>
                <c:pt idx="14">
                  <c:v>10.56</c:v>
                </c:pt>
                <c:pt idx="15">
                  <c:v>21.06</c:v>
                </c:pt>
                <c:pt idx="16">
                  <c:v>42.1</c:v>
                </c:pt>
                <c:pt idx="17">
                  <c:v>84.47</c:v>
                </c:pt>
                <c:pt idx="18">
                  <c:v>169.79</c:v>
                </c:pt>
                <c:pt idx="19">
                  <c:v>341.83</c:v>
                </c:pt>
                <c:pt idx="24">
                  <c:v>0.1</c:v>
                </c:pt>
                <c:pt idx="25">
                  <c:v>0.18</c:v>
                </c:pt>
                <c:pt idx="26">
                  <c:v>0.26</c:v>
                </c:pt>
                <c:pt idx="27">
                  <c:v>0.34</c:v>
                </c:pt>
                <c:pt idx="28">
                  <c:v>0.42</c:v>
                </c:pt>
                <c:pt idx="29">
                  <c:v>0.51</c:v>
                </c:pt>
                <c:pt idx="30">
                  <c:v>0.6</c:v>
                </c:pt>
                <c:pt idx="31">
                  <c:v>0.72</c:v>
                </c:pt>
                <c:pt idx="32">
                  <c:v>0.88</c:v>
                </c:pt>
                <c:pt idx="33">
                  <c:v>1.1000000000000001</c:v>
                </c:pt>
                <c:pt idx="34">
                  <c:v>1.47</c:v>
                </c:pt>
                <c:pt idx="35">
                  <c:v>2.14</c:v>
                </c:pt>
                <c:pt idx="36">
                  <c:v>3.39</c:v>
                </c:pt>
                <c:pt idx="37">
                  <c:v>5.8</c:v>
                </c:pt>
                <c:pt idx="38">
                  <c:v>10.52</c:v>
                </c:pt>
                <c:pt idx="39">
                  <c:v>19.850000000000001</c:v>
                </c:pt>
                <c:pt idx="40">
                  <c:v>38.369999999999997</c:v>
                </c:pt>
                <c:pt idx="41">
                  <c:v>74.87</c:v>
                </c:pt>
                <c:pt idx="42">
                  <c:v>145.97999999999999</c:v>
                </c:pt>
                <c:pt idx="43">
                  <c:v>277.07</c:v>
                </c:pt>
                <c:pt idx="48">
                  <c:v>6.1</c:v>
                </c:pt>
                <c:pt idx="49">
                  <c:v>6.18</c:v>
                </c:pt>
                <c:pt idx="50">
                  <c:v>6.26</c:v>
                </c:pt>
                <c:pt idx="51">
                  <c:v>6.34</c:v>
                </c:pt>
                <c:pt idx="52">
                  <c:v>6.42</c:v>
                </c:pt>
                <c:pt idx="53">
                  <c:v>6.51</c:v>
                </c:pt>
                <c:pt idx="54">
                  <c:v>6.6</c:v>
                </c:pt>
                <c:pt idx="55">
                  <c:v>6.7200000000000006</c:v>
                </c:pt>
                <c:pt idx="56">
                  <c:v>6.8800000000000008</c:v>
                </c:pt>
                <c:pt idx="57">
                  <c:v>7.1</c:v>
                </c:pt>
                <c:pt idx="58">
                  <c:v>7.4700000000000006</c:v>
                </c:pt>
                <c:pt idx="59">
                  <c:v>8.14</c:v>
                </c:pt>
                <c:pt idx="60">
                  <c:v>9.39</c:v>
                </c:pt>
                <c:pt idx="61">
                  <c:v>11.8</c:v>
                </c:pt>
                <c:pt idx="62">
                  <c:v>16.52</c:v>
                </c:pt>
                <c:pt idx="63">
                  <c:v>25.85</c:v>
                </c:pt>
                <c:pt idx="64">
                  <c:v>44.37</c:v>
                </c:pt>
                <c:pt idx="65">
                  <c:v>80.87</c:v>
                </c:pt>
                <c:pt idx="66">
                  <c:v>151.97999999999999</c:v>
                </c:pt>
                <c:pt idx="67">
                  <c:v>283.07</c:v>
                </c:pt>
              </c:numCache>
            </c:numRef>
          </c:xVal>
          <c:yVal>
            <c:numRef>
              <c:f>pcah!$V$9:$V$80</c:f>
              <c:numCache>
                <c:formatCode>General</c:formatCode>
                <c:ptCount val="72"/>
                <c:pt idx="0">
                  <c:v>6.4099500000000004E-2</c:v>
                </c:pt>
                <c:pt idx="1">
                  <c:v>6.4099500000000004E-2</c:v>
                </c:pt>
                <c:pt idx="2">
                  <c:v>6.4099500000000004E-2</c:v>
                </c:pt>
                <c:pt idx="3">
                  <c:v>6.4449500000000007E-2</c:v>
                </c:pt>
                <c:pt idx="4">
                  <c:v>6.5499500000000002E-2</c:v>
                </c:pt>
                <c:pt idx="5">
                  <c:v>6.8999699999999997E-2</c:v>
                </c:pt>
                <c:pt idx="6">
                  <c:v>7.4999899999999994E-2</c:v>
                </c:pt>
                <c:pt idx="7">
                  <c:v>8.6199999999999999E-2</c:v>
                </c:pt>
                <c:pt idx="8">
                  <c:v>0.10340000000000001</c:v>
                </c:pt>
                <c:pt idx="9">
                  <c:v>0.12870000000000001</c:v>
                </c:pt>
                <c:pt idx="10">
                  <c:v>0.16825000000000001</c:v>
                </c:pt>
                <c:pt idx="11">
                  <c:v>0.22775000000000001</c:v>
                </c:pt>
                <c:pt idx="12">
                  <c:v>0.30925000000000002</c:v>
                </c:pt>
                <c:pt idx="13">
                  <c:v>0.41120000000000001</c:v>
                </c:pt>
                <c:pt idx="14">
                  <c:v>0.52944999999999998</c:v>
                </c:pt>
                <c:pt idx="15">
                  <c:v>0.66025100000000003</c:v>
                </c:pt>
                <c:pt idx="16">
                  <c:v>0.78185099999999996</c:v>
                </c:pt>
                <c:pt idx="17">
                  <c:v>0.882301</c:v>
                </c:pt>
                <c:pt idx="18">
                  <c:v>0.94760200000000006</c:v>
                </c:pt>
                <c:pt idx="19">
                  <c:v>0.98375100000000004</c:v>
                </c:pt>
              </c:numCache>
            </c:numRef>
          </c:yVal>
          <c:smooth val="1"/>
          <c:extLst>
            <c:ext xmlns:c16="http://schemas.microsoft.com/office/drawing/2014/chart" uri="{C3380CC4-5D6E-409C-BE32-E72D297353CC}">
              <c16:uniqueId val="{00000000-6DBF-EA41-8AFA-7D78991F7D86}"/>
            </c:ext>
          </c:extLst>
        </c:ser>
        <c:ser>
          <c:idx val="1"/>
          <c:order val="1"/>
          <c:tx>
            <c:strRef>
              <c:f>pcah!$W$8</c:f>
              <c:strCache>
                <c:ptCount val="1"/>
                <c:pt idx="0">
                  <c:v>GHR</c:v>
                </c:pt>
              </c:strCache>
            </c:strRef>
          </c:tx>
          <c:spPr>
            <a:ln>
              <a:solidFill>
                <a:srgbClr val="00B050"/>
              </a:solidFill>
              <a:prstDash val="dash"/>
            </a:ln>
          </c:spPr>
          <c:marker>
            <c:symbol val="x"/>
            <c:size val="7"/>
            <c:spPr>
              <a:noFill/>
              <a:ln>
                <a:solidFill>
                  <a:srgbClr val="00B050"/>
                </a:solidFill>
              </a:ln>
            </c:spPr>
          </c:marker>
          <c:xVal>
            <c:numRef>
              <c:f>pcah!$U$33:$U$52</c:f>
              <c:numCache>
                <c:formatCode>General</c:formatCode>
                <c:ptCount val="20"/>
                <c:pt idx="0">
                  <c:v>0.1</c:v>
                </c:pt>
                <c:pt idx="1">
                  <c:v>0.18</c:v>
                </c:pt>
                <c:pt idx="2">
                  <c:v>0.26</c:v>
                </c:pt>
                <c:pt idx="3">
                  <c:v>0.34</c:v>
                </c:pt>
                <c:pt idx="4">
                  <c:v>0.42</c:v>
                </c:pt>
                <c:pt idx="5">
                  <c:v>0.51</c:v>
                </c:pt>
                <c:pt idx="6">
                  <c:v>0.6</c:v>
                </c:pt>
                <c:pt idx="7">
                  <c:v>0.72</c:v>
                </c:pt>
                <c:pt idx="8">
                  <c:v>0.88</c:v>
                </c:pt>
                <c:pt idx="9">
                  <c:v>1.1000000000000001</c:v>
                </c:pt>
                <c:pt idx="10">
                  <c:v>1.47</c:v>
                </c:pt>
                <c:pt idx="11">
                  <c:v>2.14</c:v>
                </c:pt>
                <c:pt idx="12">
                  <c:v>3.39</c:v>
                </c:pt>
                <c:pt idx="13">
                  <c:v>5.8</c:v>
                </c:pt>
                <c:pt idx="14">
                  <c:v>10.52</c:v>
                </c:pt>
                <c:pt idx="15">
                  <c:v>19.850000000000001</c:v>
                </c:pt>
                <c:pt idx="16">
                  <c:v>38.369999999999997</c:v>
                </c:pt>
                <c:pt idx="17">
                  <c:v>74.87</c:v>
                </c:pt>
                <c:pt idx="18">
                  <c:v>145.97999999999999</c:v>
                </c:pt>
                <c:pt idx="19">
                  <c:v>277.07</c:v>
                </c:pt>
              </c:numCache>
            </c:numRef>
          </c:xVal>
          <c:yVal>
            <c:numRef>
              <c:f>pcah!$W$33:$W$52</c:f>
              <c:numCache>
                <c:formatCode>General</c:formatCode>
                <c:ptCount val="20"/>
                <c:pt idx="0">
                  <c:v>1.6150000000000001E-2</c:v>
                </c:pt>
                <c:pt idx="1">
                  <c:v>1.6150000000000001E-2</c:v>
                </c:pt>
                <c:pt idx="2">
                  <c:v>1.6150000000000001E-2</c:v>
                </c:pt>
                <c:pt idx="3">
                  <c:v>1.6449999999999999E-2</c:v>
                </c:pt>
                <c:pt idx="4">
                  <c:v>1.6899999999999998E-2</c:v>
                </c:pt>
                <c:pt idx="5">
                  <c:v>1.865E-2</c:v>
                </c:pt>
                <c:pt idx="6">
                  <c:v>2.3300000000000001E-2</c:v>
                </c:pt>
                <c:pt idx="7">
                  <c:v>3.0399900000000001E-2</c:v>
                </c:pt>
                <c:pt idx="8">
                  <c:v>4.3249900000000001E-2</c:v>
                </c:pt>
                <c:pt idx="9">
                  <c:v>6.0249799999999999E-2</c:v>
                </c:pt>
                <c:pt idx="10">
                  <c:v>8.48E-2</c:v>
                </c:pt>
                <c:pt idx="11">
                  <c:v>0.12055</c:v>
                </c:pt>
                <c:pt idx="12">
                  <c:v>0.1661</c:v>
                </c:pt>
                <c:pt idx="13">
                  <c:v>0.2298</c:v>
                </c:pt>
                <c:pt idx="14">
                  <c:v>0.31530000000000002</c:v>
                </c:pt>
                <c:pt idx="15">
                  <c:v>0.41720000000000002</c:v>
                </c:pt>
                <c:pt idx="16">
                  <c:v>0.53439999999999999</c:v>
                </c:pt>
                <c:pt idx="17">
                  <c:v>0.65600000000000003</c:v>
                </c:pt>
                <c:pt idx="18">
                  <c:v>0.77325100000000002</c:v>
                </c:pt>
                <c:pt idx="19">
                  <c:v>0.875251</c:v>
                </c:pt>
              </c:numCache>
            </c:numRef>
          </c:yVal>
          <c:smooth val="1"/>
          <c:extLst>
            <c:ext xmlns:c16="http://schemas.microsoft.com/office/drawing/2014/chart" uri="{C3380CC4-5D6E-409C-BE32-E72D297353CC}">
              <c16:uniqueId val="{00000001-6DBF-EA41-8AFA-7D78991F7D86}"/>
            </c:ext>
          </c:extLst>
        </c:ser>
        <c:ser>
          <c:idx val="2"/>
          <c:order val="2"/>
          <c:tx>
            <c:strRef>
              <c:f>pcah!$X$8</c:f>
              <c:strCache>
                <c:ptCount val="1"/>
                <c:pt idx="0">
                  <c:v>HR</c:v>
                </c:pt>
              </c:strCache>
            </c:strRef>
          </c:tx>
          <c:spPr>
            <a:ln>
              <a:solidFill>
                <a:srgbClr val="FFC000"/>
              </a:solidFill>
              <a:prstDash val="sysDot"/>
            </a:ln>
          </c:spPr>
          <c:marker>
            <c:spPr>
              <a:noFill/>
              <a:ln>
                <a:solidFill>
                  <a:srgbClr val="FFC000"/>
                </a:solidFill>
              </a:ln>
            </c:spPr>
          </c:marker>
          <c:xVal>
            <c:numRef>
              <c:f>pcah!$U$57:$U$76</c:f>
              <c:numCache>
                <c:formatCode>General</c:formatCode>
                <c:ptCount val="20"/>
                <c:pt idx="0">
                  <c:v>6.1</c:v>
                </c:pt>
                <c:pt idx="1">
                  <c:v>6.18</c:v>
                </c:pt>
                <c:pt idx="2">
                  <c:v>6.26</c:v>
                </c:pt>
                <c:pt idx="3">
                  <c:v>6.34</c:v>
                </c:pt>
                <c:pt idx="4">
                  <c:v>6.42</c:v>
                </c:pt>
                <c:pt idx="5">
                  <c:v>6.51</c:v>
                </c:pt>
                <c:pt idx="6">
                  <c:v>6.6</c:v>
                </c:pt>
                <c:pt idx="7">
                  <c:v>6.7200000000000006</c:v>
                </c:pt>
                <c:pt idx="8">
                  <c:v>6.8800000000000008</c:v>
                </c:pt>
                <c:pt idx="9">
                  <c:v>7.1</c:v>
                </c:pt>
                <c:pt idx="10">
                  <c:v>7.4700000000000006</c:v>
                </c:pt>
                <c:pt idx="11">
                  <c:v>8.14</c:v>
                </c:pt>
                <c:pt idx="12">
                  <c:v>9.39</c:v>
                </c:pt>
                <c:pt idx="13">
                  <c:v>11.8</c:v>
                </c:pt>
                <c:pt idx="14">
                  <c:v>16.52</c:v>
                </c:pt>
                <c:pt idx="15">
                  <c:v>25.85</c:v>
                </c:pt>
                <c:pt idx="16">
                  <c:v>44.37</c:v>
                </c:pt>
                <c:pt idx="17">
                  <c:v>80.87</c:v>
                </c:pt>
                <c:pt idx="18">
                  <c:v>151.97999999999999</c:v>
                </c:pt>
                <c:pt idx="19">
                  <c:v>283.07</c:v>
                </c:pt>
              </c:numCache>
            </c:numRef>
          </c:xVal>
          <c:yVal>
            <c:numRef>
              <c:f>pcah!$X$57:$X$76</c:f>
              <c:numCache>
                <c:formatCode>General</c:formatCode>
                <c:ptCount val="20"/>
                <c:pt idx="0">
                  <c:v>1.6150000000000001E-2</c:v>
                </c:pt>
                <c:pt idx="1">
                  <c:v>1.6150000000000001E-2</c:v>
                </c:pt>
                <c:pt idx="2">
                  <c:v>1.6150000000000001E-2</c:v>
                </c:pt>
                <c:pt idx="3">
                  <c:v>1.6449999999999999E-2</c:v>
                </c:pt>
                <c:pt idx="4">
                  <c:v>1.6899999999999998E-2</c:v>
                </c:pt>
                <c:pt idx="5">
                  <c:v>1.865E-2</c:v>
                </c:pt>
                <c:pt idx="6">
                  <c:v>2.3300000000000001E-2</c:v>
                </c:pt>
                <c:pt idx="7">
                  <c:v>3.0399900000000001E-2</c:v>
                </c:pt>
                <c:pt idx="8">
                  <c:v>4.3249900000000001E-2</c:v>
                </c:pt>
                <c:pt idx="9">
                  <c:v>6.0249799999999999E-2</c:v>
                </c:pt>
                <c:pt idx="10">
                  <c:v>8.48E-2</c:v>
                </c:pt>
                <c:pt idx="11">
                  <c:v>0.12055</c:v>
                </c:pt>
                <c:pt idx="12">
                  <c:v>0.1661</c:v>
                </c:pt>
                <c:pt idx="13">
                  <c:v>0.2298</c:v>
                </c:pt>
                <c:pt idx="14">
                  <c:v>0.31530000000000002</c:v>
                </c:pt>
                <c:pt idx="15">
                  <c:v>0.41720000000000002</c:v>
                </c:pt>
                <c:pt idx="16">
                  <c:v>0.53439999999999999</c:v>
                </c:pt>
                <c:pt idx="17">
                  <c:v>0.65600000000000003</c:v>
                </c:pt>
                <c:pt idx="18">
                  <c:v>0.77325100000000002</c:v>
                </c:pt>
                <c:pt idx="19">
                  <c:v>0.875251</c:v>
                </c:pt>
              </c:numCache>
            </c:numRef>
          </c:yVal>
          <c:smooth val="1"/>
          <c:extLst>
            <c:ext xmlns:c16="http://schemas.microsoft.com/office/drawing/2014/chart" uri="{C3380CC4-5D6E-409C-BE32-E72D297353CC}">
              <c16:uniqueId val="{00000002-6DBF-EA41-8AFA-7D78991F7D86}"/>
            </c:ext>
          </c:extLst>
        </c:ser>
        <c:dLbls>
          <c:showLegendKey val="0"/>
          <c:showVal val="0"/>
          <c:showCatName val="0"/>
          <c:showSerName val="0"/>
          <c:showPercent val="0"/>
          <c:showBubbleSize val="0"/>
        </c:dLbls>
        <c:axId val="87011840"/>
        <c:axId val="87012416"/>
      </c:scatterChart>
      <c:valAx>
        <c:axId val="87011840"/>
        <c:scaling>
          <c:orientation val="minMax"/>
          <c:max val="200"/>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87012416"/>
        <c:crosses val="autoZero"/>
        <c:crossBetween val="midCat"/>
        <c:majorUnit val="40"/>
      </c:valAx>
      <c:valAx>
        <c:axId val="87012416"/>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87011840"/>
        <c:crosses val="autoZero"/>
        <c:crossBetween val="midCat"/>
        <c:majorUnit val="0.2"/>
        <c:minorUnit val="0.01"/>
      </c:valAx>
      <c:spPr>
        <a:noFill/>
        <a:ln>
          <a:solidFill>
            <a:sysClr val="windowText" lastClr="000000"/>
          </a:solidFill>
        </a:ln>
      </c:spPr>
    </c:plotArea>
    <c:legend>
      <c:legendPos val="r"/>
      <c:layout>
        <c:manualLayout>
          <c:xMode val="edge"/>
          <c:yMode val="edge"/>
          <c:x val="0.67847178477690295"/>
          <c:y val="0.33261482939632497"/>
          <c:w val="0.26655577427821497"/>
          <c:h val="0.41919728783901999"/>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274982988237582"/>
          <c:y val="5.1400554097404502E-2"/>
          <c:w val="0.75118547681539805"/>
          <c:h val="0.70637698065519583"/>
        </c:manualLayout>
      </c:layout>
      <c:scatterChart>
        <c:scatterStyle val="smoothMarker"/>
        <c:varyColors val="0"/>
        <c:ser>
          <c:idx val="0"/>
          <c:order val="0"/>
          <c:tx>
            <c:strRef>
              <c:f>pcah!$AF$8</c:f>
              <c:strCache>
                <c:ptCount val="1"/>
                <c:pt idx="0">
                  <c:v>GQR</c:v>
                </c:pt>
              </c:strCache>
            </c:strRef>
          </c:tx>
          <c:xVal>
            <c:numRef>
              <c:f>pcah!$AE$9:$AE$83</c:f>
              <c:numCache>
                <c:formatCode>General</c:formatCode>
                <c:ptCount val="75"/>
                <c:pt idx="0">
                  <c:v>0.17</c:v>
                </c:pt>
                <c:pt idx="1">
                  <c:v>0.33</c:v>
                </c:pt>
                <c:pt idx="2">
                  <c:v>0.48</c:v>
                </c:pt>
                <c:pt idx="3">
                  <c:v>0.64</c:v>
                </c:pt>
                <c:pt idx="4">
                  <c:v>0.79</c:v>
                </c:pt>
                <c:pt idx="5">
                  <c:v>0.95</c:v>
                </c:pt>
                <c:pt idx="6">
                  <c:v>1.1200000000000001</c:v>
                </c:pt>
                <c:pt idx="7">
                  <c:v>1.3</c:v>
                </c:pt>
                <c:pt idx="8">
                  <c:v>1.5</c:v>
                </c:pt>
                <c:pt idx="9">
                  <c:v>1.73</c:v>
                </c:pt>
                <c:pt idx="10">
                  <c:v>2.0499999999999998</c:v>
                </c:pt>
                <c:pt idx="11">
                  <c:v>2.5299999999999998</c:v>
                </c:pt>
                <c:pt idx="12">
                  <c:v>3.33</c:v>
                </c:pt>
                <c:pt idx="13">
                  <c:v>4.75</c:v>
                </c:pt>
                <c:pt idx="14">
                  <c:v>7.61</c:v>
                </c:pt>
                <c:pt idx="15">
                  <c:v>12.53</c:v>
                </c:pt>
                <c:pt idx="16">
                  <c:v>20.5</c:v>
                </c:pt>
                <c:pt idx="17">
                  <c:v>31.76</c:v>
                </c:pt>
                <c:pt idx="18">
                  <c:v>43.68</c:v>
                </c:pt>
                <c:pt idx="19">
                  <c:v>54.68</c:v>
                </c:pt>
                <c:pt idx="20">
                  <c:v>61.03</c:v>
                </c:pt>
                <c:pt idx="21">
                  <c:v>61.94</c:v>
                </c:pt>
                <c:pt idx="22">
                  <c:v>62.1</c:v>
                </c:pt>
                <c:pt idx="23">
                  <c:v>62.25</c:v>
                </c:pt>
                <c:pt idx="24">
                  <c:v>62.41</c:v>
                </c:pt>
                <c:pt idx="25">
                  <c:v>0.17</c:v>
                </c:pt>
                <c:pt idx="26">
                  <c:v>0.33</c:v>
                </c:pt>
                <c:pt idx="27">
                  <c:v>0.48</c:v>
                </c:pt>
                <c:pt idx="28">
                  <c:v>0.63</c:v>
                </c:pt>
                <c:pt idx="29">
                  <c:v>0.79</c:v>
                </c:pt>
                <c:pt idx="30">
                  <c:v>0.95</c:v>
                </c:pt>
                <c:pt idx="31">
                  <c:v>1.1100000000000001</c:v>
                </c:pt>
                <c:pt idx="32">
                  <c:v>1.29</c:v>
                </c:pt>
                <c:pt idx="33">
                  <c:v>1.48</c:v>
                </c:pt>
                <c:pt idx="34">
                  <c:v>1.72</c:v>
                </c:pt>
                <c:pt idx="35">
                  <c:v>2.0299999999999998</c:v>
                </c:pt>
                <c:pt idx="36">
                  <c:v>2.4900000000000002</c:v>
                </c:pt>
                <c:pt idx="37">
                  <c:v>3.26</c:v>
                </c:pt>
                <c:pt idx="38">
                  <c:v>4.63</c:v>
                </c:pt>
                <c:pt idx="39">
                  <c:v>7.2</c:v>
                </c:pt>
                <c:pt idx="40">
                  <c:v>12.11</c:v>
                </c:pt>
                <c:pt idx="41">
                  <c:v>21.52</c:v>
                </c:pt>
                <c:pt idx="42">
                  <c:v>39.18</c:v>
                </c:pt>
                <c:pt idx="43">
                  <c:v>70.400000000000006</c:v>
                </c:pt>
                <c:pt idx="44">
                  <c:v>119.56</c:v>
                </c:pt>
                <c:pt idx="45">
                  <c:v>184.54</c:v>
                </c:pt>
                <c:pt idx="46">
                  <c:v>253.97</c:v>
                </c:pt>
                <c:pt idx="47">
                  <c:v>301.77999999999997</c:v>
                </c:pt>
                <c:pt idx="48">
                  <c:v>308.20999999999998</c:v>
                </c:pt>
                <c:pt idx="49">
                  <c:v>308.37</c:v>
                </c:pt>
                <c:pt idx="50">
                  <c:v>39.61</c:v>
                </c:pt>
                <c:pt idx="51">
                  <c:v>39.78</c:v>
                </c:pt>
                <c:pt idx="52">
                  <c:v>39.94</c:v>
                </c:pt>
                <c:pt idx="53">
                  <c:v>40.11</c:v>
                </c:pt>
                <c:pt idx="54">
                  <c:v>40.270000000000003</c:v>
                </c:pt>
                <c:pt idx="55">
                  <c:v>40.44</c:v>
                </c:pt>
                <c:pt idx="56">
                  <c:v>40.619999999999997</c:v>
                </c:pt>
                <c:pt idx="57">
                  <c:v>40.81</c:v>
                </c:pt>
                <c:pt idx="58">
                  <c:v>41.01</c:v>
                </c:pt>
                <c:pt idx="59">
                  <c:v>41.26</c:v>
                </c:pt>
                <c:pt idx="60">
                  <c:v>41.58</c:v>
                </c:pt>
                <c:pt idx="61">
                  <c:v>42.05</c:v>
                </c:pt>
                <c:pt idx="62">
                  <c:v>42.82</c:v>
                </c:pt>
                <c:pt idx="63">
                  <c:v>44.2</c:v>
                </c:pt>
                <c:pt idx="64">
                  <c:v>46.769999999999996</c:v>
                </c:pt>
                <c:pt idx="65">
                  <c:v>51.69</c:v>
                </c:pt>
                <c:pt idx="66">
                  <c:v>61.14</c:v>
                </c:pt>
                <c:pt idx="67">
                  <c:v>79.22</c:v>
                </c:pt>
                <c:pt idx="68">
                  <c:v>111.30000000000001</c:v>
                </c:pt>
                <c:pt idx="69">
                  <c:v>160.79</c:v>
                </c:pt>
                <c:pt idx="70">
                  <c:v>232.38</c:v>
                </c:pt>
                <c:pt idx="71">
                  <c:v>313.41000000000003</c:v>
                </c:pt>
                <c:pt idx="72">
                  <c:v>367.53000000000003</c:v>
                </c:pt>
                <c:pt idx="73">
                  <c:v>375.14</c:v>
                </c:pt>
                <c:pt idx="74">
                  <c:v>375.3</c:v>
                </c:pt>
              </c:numCache>
            </c:numRef>
          </c:xVal>
          <c:yVal>
            <c:numRef>
              <c:f>pcah!$AF$9:$AF$83</c:f>
              <c:numCache>
                <c:formatCode>General</c:formatCode>
                <c:ptCount val="75"/>
                <c:pt idx="0">
                  <c:v>3.0450000000000001E-2</c:v>
                </c:pt>
                <c:pt idx="1">
                  <c:v>3.0450000000000001E-2</c:v>
                </c:pt>
                <c:pt idx="2">
                  <c:v>3.075E-2</c:v>
                </c:pt>
                <c:pt idx="3">
                  <c:v>3.1600000000000003E-2</c:v>
                </c:pt>
                <c:pt idx="4">
                  <c:v>3.3700000000000001E-2</c:v>
                </c:pt>
                <c:pt idx="5">
                  <c:v>3.9749899999999998E-2</c:v>
                </c:pt>
                <c:pt idx="6">
                  <c:v>5.2949900000000001E-2</c:v>
                </c:pt>
                <c:pt idx="7">
                  <c:v>7.4549900000000002E-2</c:v>
                </c:pt>
                <c:pt idx="8">
                  <c:v>0.11105</c:v>
                </c:pt>
                <c:pt idx="9">
                  <c:v>0.16714999999999999</c:v>
                </c:pt>
                <c:pt idx="10">
                  <c:v>0.24865000000000001</c:v>
                </c:pt>
                <c:pt idx="11">
                  <c:v>0.35370000000000001</c:v>
                </c:pt>
                <c:pt idx="12">
                  <c:v>0.48320000000000002</c:v>
                </c:pt>
                <c:pt idx="13">
                  <c:v>0.62155000000000005</c:v>
                </c:pt>
                <c:pt idx="14">
                  <c:v>0.75180100000000005</c:v>
                </c:pt>
                <c:pt idx="15">
                  <c:v>0.856101</c:v>
                </c:pt>
                <c:pt idx="16">
                  <c:v>0.93010199999999998</c:v>
                </c:pt>
                <c:pt idx="17">
                  <c:v>0.97335099999999997</c:v>
                </c:pt>
                <c:pt idx="18">
                  <c:v>0.99075100000000005</c:v>
                </c:pt>
                <c:pt idx="19">
                  <c:v>0.99790000000000001</c:v>
                </c:pt>
                <c:pt idx="20">
                  <c:v>0.99990000000000001</c:v>
                </c:pt>
                <c:pt idx="21">
                  <c:v>1</c:v>
                </c:pt>
                <c:pt idx="22">
                  <c:v>1</c:v>
                </c:pt>
                <c:pt idx="23">
                  <c:v>1</c:v>
                </c:pt>
                <c:pt idx="24">
                  <c:v>1</c:v>
                </c:pt>
              </c:numCache>
            </c:numRef>
          </c:yVal>
          <c:smooth val="1"/>
          <c:extLst>
            <c:ext xmlns:c16="http://schemas.microsoft.com/office/drawing/2014/chart" uri="{C3380CC4-5D6E-409C-BE32-E72D297353CC}">
              <c16:uniqueId val="{00000000-DE6D-7D44-B44E-7381F73DB175}"/>
            </c:ext>
          </c:extLst>
        </c:ser>
        <c:ser>
          <c:idx val="1"/>
          <c:order val="1"/>
          <c:tx>
            <c:strRef>
              <c:f>pcah!$AG$8</c:f>
              <c:strCache>
                <c:ptCount val="1"/>
                <c:pt idx="0">
                  <c:v>GHR</c:v>
                </c:pt>
              </c:strCache>
            </c:strRef>
          </c:tx>
          <c:spPr>
            <a:ln>
              <a:solidFill>
                <a:srgbClr val="00B050"/>
              </a:solidFill>
              <a:prstDash val="dash"/>
            </a:ln>
          </c:spPr>
          <c:marker>
            <c:symbol val="x"/>
            <c:size val="7"/>
            <c:spPr>
              <a:noFill/>
              <a:ln>
                <a:solidFill>
                  <a:srgbClr val="00B050"/>
                </a:solidFill>
              </a:ln>
            </c:spPr>
          </c:marker>
          <c:xVal>
            <c:numRef>
              <c:f>pcah!$AE$9:$AE$83</c:f>
              <c:numCache>
                <c:formatCode>General</c:formatCode>
                <c:ptCount val="75"/>
                <c:pt idx="0">
                  <c:v>0.17</c:v>
                </c:pt>
                <c:pt idx="1">
                  <c:v>0.33</c:v>
                </c:pt>
                <c:pt idx="2">
                  <c:v>0.48</c:v>
                </c:pt>
                <c:pt idx="3">
                  <c:v>0.64</c:v>
                </c:pt>
                <c:pt idx="4">
                  <c:v>0.79</c:v>
                </c:pt>
                <c:pt idx="5">
                  <c:v>0.95</c:v>
                </c:pt>
                <c:pt idx="6">
                  <c:v>1.1200000000000001</c:v>
                </c:pt>
                <c:pt idx="7">
                  <c:v>1.3</c:v>
                </c:pt>
                <c:pt idx="8">
                  <c:v>1.5</c:v>
                </c:pt>
                <c:pt idx="9">
                  <c:v>1.73</c:v>
                </c:pt>
                <c:pt idx="10">
                  <c:v>2.0499999999999998</c:v>
                </c:pt>
                <c:pt idx="11">
                  <c:v>2.5299999999999998</c:v>
                </c:pt>
                <c:pt idx="12">
                  <c:v>3.33</c:v>
                </c:pt>
                <c:pt idx="13">
                  <c:v>4.75</c:v>
                </c:pt>
                <c:pt idx="14">
                  <c:v>7.61</c:v>
                </c:pt>
                <c:pt idx="15">
                  <c:v>12.53</c:v>
                </c:pt>
                <c:pt idx="16">
                  <c:v>20.5</c:v>
                </c:pt>
                <c:pt idx="17">
                  <c:v>31.76</c:v>
                </c:pt>
                <c:pt idx="18">
                  <c:v>43.68</c:v>
                </c:pt>
                <c:pt idx="19">
                  <c:v>54.68</c:v>
                </c:pt>
                <c:pt idx="20">
                  <c:v>61.03</c:v>
                </c:pt>
                <c:pt idx="21">
                  <c:v>61.94</c:v>
                </c:pt>
                <c:pt idx="22">
                  <c:v>62.1</c:v>
                </c:pt>
                <c:pt idx="23">
                  <c:v>62.25</c:v>
                </c:pt>
                <c:pt idx="24">
                  <c:v>62.41</c:v>
                </c:pt>
                <c:pt idx="25">
                  <c:v>0.17</c:v>
                </c:pt>
                <c:pt idx="26">
                  <c:v>0.33</c:v>
                </c:pt>
                <c:pt idx="27">
                  <c:v>0.48</c:v>
                </c:pt>
                <c:pt idx="28">
                  <c:v>0.63</c:v>
                </c:pt>
                <c:pt idx="29">
                  <c:v>0.79</c:v>
                </c:pt>
                <c:pt idx="30">
                  <c:v>0.95</c:v>
                </c:pt>
                <c:pt idx="31">
                  <c:v>1.1100000000000001</c:v>
                </c:pt>
                <c:pt idx="32">
                  <c:v>1.29</c:v>
                </c:pt>
                <c:pt idx="33">
                  <c:v>1.48</c:v>
                </c:pt>
                <c:pt idx="34">
                  <c:v>1.72</c:v>
                </c:pt>
                <c:pt idx="35">
                  <c:v>2.0299999999999998</c:v>
                </c:pt>
                <c:pt idx="36">
                  <c:v>2.4900000000000002</c:v>
                </c:pt>
                <c:pt idx="37">
                  <c:v>3.26</c:v>
                </c:pt>
                <c:pt idx="38">
                  <c:v>4.63</c:v>
                </c:pt>
                <c:pt idx="39">
                  <c:v>7.2</c:v>
                </c:pt>
                <c:pt idx="40">
                  <c:v>12.11</c:v>
                </c:pt>
                <c:pt idx="41">
                  <c:v>21.52</c:v>
                </c:pt>
                <c:pt idx="42">
                  <c:v>39.18</c:v>
                </c:pt>
                <c:pt idx="43">
                  <c:v>70.400000000000006</c:v>
                </c:pt>
                <c:pt idx="44">
                  <c:v>119.56</c:v>
                </c:pt>
                <c:pt idx="45">
                  <c:v>184.54</c:v>
                </c:pt>
                <c:pt idx="46">
                  <c:v>253.97</c:v>
                </c:pt>
                <c:pt idx="47">
                  <c:v>301.77999999999997</c:v>
                </c:pt>
                <c:pt idx="48">
                  <c:v>308.20999999999998</c:v>
                </c:pt>
                <c:pt idx="49">
                  <c:v>308.37</c:v>
                </c:pt>
                <c:pt idx="50">
                  <c:v>39.61</c:v>
                </c:pt>
                <c:pt idx="51">
                  <c:v>39.78</c:v>
                </c:pt>
                <c:pt idx="52">
                  <c:v>39.94</c:v>
                </c:pt>
                <c:pt idx="53">
                  <c:v>40.11</c:v>
                </c:pt>
                <c:pt idx="54">
                  <c:v>40.270000000000003</c:v>
                </c:pt>
                <c:pt idx="55">
                  <c:v>40.44</c:v>
                </c:pt>
                <c:pt idx="56">
                  <c:v>40.619999999999997</c:v>
                </c:pt>
                <c:pt idx="57">
                  <c:v>40.81</c:v>
                </c:pt>
                <c:pt idx="58">
                  <c:v>41.01</c:v>
                </c:pt>
                <c:pt idx="59">
                  <c:v>41.26</c:v>
                </c:pt>
                <c:pt idx="60">
                  <c:v>41.58</c:v>
                </c:pt>
                <c:pt idx="61">
                  <c:v>42.05</c:v>
                </c:pt>
                <c:pt idx="62">
                  <c:v>42.82</c:v>
                </c:pt>
                <c:pt idx="63">
                  <c:v>44.2</c:v>
                </c:pt>
                <c:pt idx="64">
                  <c:v>46.769999999999996</c:v>
                </c:pt>
                <c:pt idx="65">
                  <c:v>51.69</c:v>
                </c:pt>
                <c:pt idx="66">
                  <c:v>61.14</c:v>
                </c:pt>
                <c:pt idx="67">
                  <c:v>79.22</c:v>
                </c:pt>
                <c:pt idx="68">
                  <c:v>111.30000000000001</c:v>
                </c:pt>
                <c:pt idx="69">
                  <c:v>160.79</c:v>
                </c:pt>
                <c:pt idx="70">
                  <c:v>232.38</c:v>
                </c:pt>
                <c:pt idx="71">
                  <c:v>313.41000000000003</c:v>
                </c:pt>
                <c:pt idx="72">
                  <c:v>367.53000000000003</c:v>
                </c:pt>
                <c:pt idx="73">
                  <c:v>375.14</c:v>
                </c:pt>
                <c:pt idx="74">
                  <c:v>375.3</c:v>
                </c:pt>
              </c:numCache>
            </c:numRef>
          </c:xVal>
          <c:yVal>
            <c:numRef>
              <c:f>pcah!$AG$9:$AG$83</c:f>
              <c:numCache>
                <c:formatCode>General</c:formatCode>
                <c:ptCount val="75"/>
                <c:pt idx="25">
                  <c:v>3.0450000000000001E-2</c:v>
                </c:pt>
                <c:pt idx="26">
                  <c:v>3.0450000000000001E-2</c:v>
                </c:pt>
                <c:pt idx="27">
                  <c:v>3.0499999999999999E-2</c:v>
                </c:pt>
                <c:pt idx="28">
                  <c:v>3.075E-2</c:v>
                </c:pt>
                <c:pt idx="29">
                  <c:v>3.2199999999999999E-2</c:v>
                </c:pt>
                <c:pt idx="30">
                  <c:v>3.4849999999999999E-2</c:v>
                </c:pt>
                <c:pt idx="31">
                  <c:v>4.1699899999999998E-2</c:v>
                </c:pt>
                <c:pt idx="32">
                  <c:v>5.5199900000000003E-2</c:v>
                </c:pt>
                <c:pt idx="33">
                  <c:v>7.8399899999999995E-2</c:v>
                </c:pt>
                <c:pt idx="34">
                  <c:v>0.1115</c:v>
                </c:pt>
                <c:pt idx="35">
                  <c:v>0.15909999999999999</c:v>
                </c:pt>
                <c:pt idx="36">
                  <c:v>0.2225</c:v>
                </c:pt>
                <c:pt idx="37">
                  <c:v>0.30759999999999998</c:v>
                </c:pt>
                <c:pt idx="38">
                  <c:v>0.40405000000000002</c:v>
                </c:pt>
                <c:pt idx="39">
                  <c:v>0.51600000000000001</c:v>
                </c:pt>
                <c:pt idx="40">
                  <c:v>0.623</c:v>
                </c:pt>
                <c:pt idx="41">
                  <c:v>0.737201</c:v>
                </c:pt>
                <c:pt idx="42">
                  <c:v>0.82425099999999996</c:v>
                </c:pt>
                <c:pt idx="43">
                  <c:v>0.90340200000000004</c:v>
                </c:pt>
                <c:pt idx="44">
                  <c:v>0.952152</c:v>
                </c:pt>
                <c:pt idx="45">
                  <c:v>0.98090200000000005</c:v>
                </c:pt>
                <c:pt idx="46">
                  <c:v>0.995201</c:v>
                </c:pt>
                <c:pt idx="47">
                  <c:v>0.99970000000000003</c:v>
                </c:pt>
                <c:pt idx="48">
                  <c:v>1</c:v>
                </c:pt>
                <c:pt idx="49">
                  <c:v>1</c:v>
                </c:pt>
              </c:numCache>
            </c:numRef>
          </c:yVal>
          <c:smooth val="1"/>
          <c:extLst>
            <c:ext xmlns:c16="http://schemas.microsoft.com/office/drawing/2014/chart" uri="{C3380CC4-5D6E-409C-BE32-E72D297353CC}">
              <c16:uniqueId val="{00000001-DE6D-7D44-B44E-7381F73DB175}"/>
            </c:ext>
          </c:extLst>
        </c:ser>
        <c:ser>
          <c:idx val="2"/>
          <c:order val="2"/>
          <c:tx>
            <c:strRef>
              <c:f>pcah!$AH$8</c:f>
              <c:strCache>
                <c:ptCount val="1"/>
                <c:pt idx="0">
                  <c:v>HR</c:v>
                </c:pt>
              </c:strCache>
            </c:strRef>
          </c:tx>
          <c:spPr>
            <a:ln>
              <a:solidFill>
                <a:srgbClr val="FFC000"/>
              </a:solidFill>
              <a:prstDash val="sysDot"/>
            </a:ln>
          </c:spPr>
          <c:marker>
            <c:symbol val="triangle"/>
            <c:size val="7"/>
            <c:spPr>
              <a:noFill/>
              <a:ln>
                <a:solidFill>
                  <a:srgbClr val="FFC000"/>
                </a:solidFill>
              </a:ln>
            </c:spPr>
          </c:marker>
          <c:xVal>
            <c:numRef>
              <c:f>pcah!$AE$9:$AE$83</c:f>
              <c:numCache>
                <c:formatCode>General</c:formatCode>
                <c:ptCount val="75"/>
                <c:pt idx="0">
                  <c:v>0.17</c:v>
                </c:pt>
                <c:pt idx="1">
                  <c:v>0.33</c:v>
                </c:pt>
                <c:pt idx="2">
                  <c:v>0.48</c:v>
                </c:pt>
                <c:pt idx="3">
                  <c:v>0.64</c:v>
                </c:pt>
                <c:pt idx="4">
                  <c:v>0.79</c:v>
                </c:pt>
                <c:pt idx="5">
                  <c:v>0.95</c:v>
                </c:pt>
                <c:pt idx="6">
                  <c:v>1.1200000000000001</c:v>
                </c:pt>
                <c:pt idx="7">
                  <c:v>1.3</c:v>
                </c:pt>
                <c:pt idx="8">
                  <c:v>1.5</c:v>
                </c:pt>
                <c:pt idx="9">
                  <c:v>1.73</c:v>
                </c:pt>
                <c:pt idx="10">
                  <c:v>2.0499999999999998</c:v>
                </c:pt>
                <c:pt idx="11">
                  <c:v>2.5299999999999998</c:v>
                </c:pt>
                <c:pt idx="12">
                  <c:v>3.33</c:v>
                </c:pt>
                <c:pt idx="13">
                  <c:v>4.75</c:v>
                </c:pt>
                <c:pt idx="14">
                  <c:v>7.61</c:v>
                </c:pt>
                <c:pt idx="15">
                  <c:v>12.53</c:v>
                </c:pt>
                <c:pt idx="16">
                  <c:v>20.5</c:v>
                </c:pt>
                <c:pt idx="17">
                  <c:v>31.76</c:v>
                </c:pt>
                <c:pt idx="18">
                  <c:v>43.68</c:v>
                </c:pt>
                <c:pt idx="19">
                  <c:v>54.68</c:v>
                </c:pt>
                <c:pt idx="20">
                  <c:v>61.03</c:v>
                </c:pt>
                <c:pt idx="21">
                  <c:v>61.94</c:v>
                </c:pt>
                <c:pt idx="22">
                  <c:v>62.1</c:v>
                </c:pt>
                <c:pt idx="23">
                  <c:v>62.25</c:v>
                </c:pt>
                <c:pt idx="24">
                  <c:v>62.41</c:v>
                </c:pt>
                <c:pt idx="25">
                  <c:v>0.17</c:v>
                </c:pt>
                <c:pt idx="26">
                  <c:v>0.33</c:v>
                </c:pt>
                <c:pt idx="27">
                  <c:v>0.48</c:v>
                </c:pt>
                <c:pt idx="28">
                  <c:v>0.63</c:v>
                </c:pt>
                <c:pt idx="29">
                  <c:v>0.79</c:v>
                </c:pt>
                <c:pt idx="30">
                  <c:v>0.95</c:v>
                </c:pt>
                <c:pt idx="31">
                  <c:v>1.1100000000000001</c:v>
                </c:pt>
                <c:pt idx="32">
                  <c:v>1.29</c:v>
                </c:pt>
                <c:pt idx="33">
                  <c:v>1.48</c:v>
                </c:pt>
                <c:pt idx="34">
                  <c:v>1.72</c:v>
                </c:pt>
                <c:pt idx="35">
                  <c:v>2.0299999999999998</c:v>
                </c:pt>
                <c:pt idx="36">
                  <c:v>2.4900000000000002</c:v>
                </c:pt>
                <c:pt idx="37">
                  <c:v>3.26</c:v>
                </c:pt>
                <c:pt idx="38">
                  <c:v>4.63</c:v>
                </c:pt>
                <c:pt idx="39">
                  <c:v>7.2</c:v>
                </c:pt>
                <c:pt idx="40">
                  <c:v>12.11</c:v>
                </c:pt>
                <c:pt idx="41">
                  <c:v>21.52</c:v>
                </c:pt>
                <c:pt idx="42">
                  <c:v>39.18</c:v>
                </c:pt>
                <c:pt idx="43">
                  <c:v>70.400000000000006</c:v>
                </c:pt>
                <c:pt idx="44">
                  <c:v>119.56</c:v>
                </c:pt>
                <c:pt idx="45">
                  <c:v>184.54</c:v>
                </c:pt>
                <c:pt idx="46">
                  <c:v>253.97</c:v>
                </c:pt>
                <c:pt idx="47">
                  <c:v>301.77999999999997</c:v>
                </c:pt>
                <c:pt idx="48">
                  <c:v>308.20999999999998</c:v>
                </c:pt>
                <c:pt idx="49">
                  <c:v>308.37</c:v>
                </c:pt>
                <c:pt idx="50">
                  <c:v>39.61</c:v>
                </c:pt>
                <c:pt idx="51">
                  <c:v>39.78</c:v>
                </c:pt>
                <c:pt idx="52">
                  <c:v>39.94</c:v>
                </c:pt>
                <c:pt idx="53">
                  <c:v>40.11</c:v>
                </c:pt>
                <c:pt idx="54">
                  <c:v>40.270000000000003</c:v>
                </c:pt>
                <c:pt idx="55">
                  <c:v>40.44</c:v>
                </c:pt>
                <c:pt idx="56">
                  <c:v>40.619999999999997</c:v>
                </c:pt>
                <c:pt idx="57">
                  <c:v>40.81</c:v>
                </c:pt>
                <c:pt idx="58">
                  <c:v>41.01</c:v>
                </c:pt>
                <c:pt idx="59">
                  <c:v>41.26</c:v>
                </c:pt>
                <c:pt idx="60">
                  <c:v>41.58</c:v>
                </c:pt>
                <c:pt idx="61">
                  <c:v>42.05</c:v>
                </c:pt>
                <c:pt idx="62">
                  <c:v>42.82</c:v>
                </c:pt>
                <c:pt idx="63">
                  <c:v>44.2</c:v>
                </c:pt>
                <c:pt idx="64">
                  <c:v>46.769999999999996</c:v>
                </c:pt>
                <c:pt idx="65">
                  <c:v>51.69</c:v>
                </c:pt>
                <c:pt idx="66">
                  <c:v>61.14</c:v>
                </c:pt>
                <c:pt idx="67">
                  <c:v>79.22</c:v>
                </c:pt>
                <c:pt idx="68">
                  <c:v>111.30000000000001</c:v>
                </c:pt>
                <c:pt idx="69">
                  <c:v>160.79</c:v>
                </c:pt>
                <c:pt idx="70">
                  <c:v>232.38</c:v>
                </c:pt>
                <c:pt idx="71">
                  <c:v>313.41000000000003</c:v>
                </c:pt>
                <c:pt idx="72">
                  <c:v>367.53000000000003</c:v>
                </c:pt>
                <c:pt idx="73">
                  <c:v>375.14</c:v>
                </c:pt>
                <c:pt idx="74">
                  <c:v>375.3</c:v>
                </c:pt>
              </c:numCache>
            </c:numRef>
          </c:xVal>
          <c:yVal>
            <c:numRef>
              <c:f>pcah!$AH$9:$AH$83</c:f>
              <c:numCache>
                <c:formatCode>General</c:formatCode>
                <c:ptCount val="75"/>
                <c:pt idx="50">
                  <c:v>3.0450000000000001E-2</c:v>
                </c:pt>
                <c:pt idx="51">
                  <c:v>3.0450000000000001E-2</c:v>
                </c:pt>
                <c:pt idx="52">
                  <c:v>3.0450000000000001E-2</c:v>
                </c:pt>
                <c:pt idx="53">
                  <c:v>3.0700000000000002E-2</c:v>
                </c:pt>
                <c:pt idx="54">
                  <c:v>3.1399999999999997E-2</c:v>
                </c:pt>
                <c:pt idx="55">
                  <c:v>3.4049999999999997E-2</c:v>
                </c:pt>
                <c:pt idx="56">
                  <c:v>3.95999E-2</c:v>
                </c:pt>
                <c:pt idx="57">
                  <c:v>4.9399899999999997E-2</c:v>
                </c:pt>
                <c:pt idx="58">
                  <c:v>7.0249900000000004E-2</c:v>
                </c:pt>
                <c:pt idx="59">
                  <c:v>0.1022</c:v>
                </c:pt>
                <c:pt idx="60">
                  <c:v>0.14735000000000001</c:v>
                </c:pt>
                <c:pt idx="61">
                  <c:v>0.20874999999999999</c:v>
                </c:pt>
                <c:pt idx="62">
                  <c:v>0.29170000000000001</c:v>
                </c:pt>
                <c:pt idx="63">
                  <c:v>0.38755000000000001</c:v>
                </c:pt>
                <c:pt idx="64">
                  <c:v>0.49804999999999999</c:v>
                </c:pt>
                <c:pt idx="65">
                  <c:v>0.60460000000000003</c:v>
                </c:pt>
                <c:pt idx="66">
                  <c:v>0.72015099999999999</c:v>
                </c:pt>
                <c:pt idx="67">
                  <c:v>0.81095099999999998</c:v>
                </c:pt>
                <c:pt idx="68">
                  <c:v>0.89885199999999998</c:v>
                </c:pt>
                <c:pt idx="69">
                  <c:v>0.94595200000000002</c:v>
                </c:pt>
                <c:pt idx="70">
                  <c:v>0.97675199999999995</c:v>
                </c:pt>
                <c:pt idx="71">
                  <c:v>0.99410100000000001</c:v>
                </c:pt>
                <c:pt idx="72">
                  <c:v>0.99965000000000004</c:v>
                </c:pt>
                <c:pt idx="73">
                  <c:v>1</c:v>
                </c:pt>
                <c:pt idx="74">
                  <c:v>1</c:v>
                </c:pt>
              </c:numCache>
            </c:numRef>
          </c:yVal>
          <c:smooth val="1"/>
          <c:extLst>
            <c:ext xmlns:c16="http://schemas.microsoft.com/office/drawing/2014/chart" uri="{C3380CC4-5D6E-409C-BE32-E72D297353CC}">
              <c16:uniqueId val="{00000002-DE6D-7D44-B44E-7381F73DB175}"/>
            </c:ext>
          </c:extLst>
        </c:ser>
        <c:dLbls>
          <c:showLegendKey val="0"/>
          <c:showVal val="0"/>
          <c:showCatName val="0"/>
          <c:showSerName val="0"/>
          <c:showPercent val="0"/>
          <c:showBubbleSize val="0"/>
        </c:dLbls>
        <c:axId val="87014144"/>
        <c:axId val="87014720"/>
      </c:scatterChart>
      <c:valAx>
        <c:axId val="87014144"/>
        <c:scaling>
          <c:orientation val="minMax"/>
          <c:max val="125"/>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87014720"/>
        <c:crosses val="autoZero"/>
        <c:crossBetween val="midCat"/>
        <c:majorUnit val="25"/>
      </c:valAx>
      <c:valAx>
        <c:axId val="87014720"/>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87014144"/>
        <c:crosses val="autoZero"/>
        <c:crossBetween val="midCat"/>
        <c:majorUnit val="0.2"/>
        <c:minorUnit val="0.01"/>
      </c:valAx>
      <c:spPr>
        <a:noFill/>
        <a:ln>
          <a:solidFill>
            <a:sysClr val="windowText" lastClr="000000"/>
          </a:solidFill>
        </a:ln>
      </c:spPr>
    </c:plotArea>
    <c:legend>
      <c:legendPos val="r"/>
      <c:layout>
        <c:manualLayout>
          <c:xMode val="edge"/>
          <c:yMode val="edge"/>
          <c:x val="0.67137445319335098"/>
          <c:y val="0.34621864975211403"/>
          <c:w val="0.27708377077865298"/>
          <c:h val="0.40559310294546502"/>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20897224652473995"/>
          <c:y val="5.9097404491105301E-2"/>
          <c:w val="0.76718455331972391"/>
          <c:h val="0.71627256083730273"/>
        </c:manualLayout>
      </c:layout>
      <c:barChart>
        <c:barDir val="col"/>
        <c:grouping val="clustered"/>
        <c:varyColors val="0"/>
        <c:ser>
          <c:idx val="0"/>
          <c:order val="0"/>
          <c:tx>
            <c:strRef>
              <c:f>pcah!$P$99</c:f>
              <c:strCache>
                <c:ptCount val="1"/>
                <c:pt idx="0">
                  <c:v>HR</c:v>
                </c:pt>
              </c:strCache>
            </c:strRef>
          </c:tx>
          <c:spPr>
            <a:solidFill>
              <a:sysClr val="window" lastClr="FFFFFF">
                <a:lumMod val="85000"/>
              </a:sysClr>
            </a:solidFill>
          </c:spPr>
          <c:invertIfNegative val="0"/>
          <c:cat>
            <c:numRef>
              <c:f>pcah!$Q$98:$T$98</c:f>
              <c:numCache>
                <c:formatCode>0%</c:formatCode>
                <c:ptCount val="4"/>
                <c:pt idx="0">
                  <c:v>0.8</c:v>
                </c:pt>
                <c:pt idx="1">
                  <c:v>0.85</c:v>
                </c:pt>
                <c:pt idx="2">
                  <c:v>0.9</c:v>
                </c:pt>
                <c:pt idx="3">
                  <c:v>0.95</c:v>
                </c:pt>
              </c:numCache>
            </c:numRef>
          </c:cat>
          <c:val>
            <c:numRef>
              <c:f>pcah!$Q$99:$T$99</c:f>
              <c:numCache>
                <c:formatCode>General</c:formatCode>
                <c:ptCount val="4"/>
                <c:pt idx="0">
                  <c:v>232.09</c:v>
                </c:pt>
                <c:pt idx="1">
                  <c:v>316.04000000000002</c:v>
                </c:pt>
                <c:pt idx="2">
                  <c:v>408.12</c:v>
                </c:pt>
                <c:pt idx="3">
                  <c:v>807.14</c:v>
                </c:pt>
              </c:numCache>
            </c:numRef>
          </c:val>
          <c:extLst>
            <c:ext xmlns:c16="http://schemas.microsoft.com/office/drawing/2014/chart" uri="{C3380CC4-5D6E-409C-BE32-E72D297353CC}">
              <c16:uniqueId val="{00000000-A295-DC41-8E19-A764DFB210D1}"/>
            </c:ext>
          </c:extLst>
        </c:ser>
        <c:ser>
          <c:idx val="1"/>
          <c:order val="1"/>
          <c:tx>
            <c:strRef>
              <c:f>pcah!$P$100</c:f>
              <c:strCache>
                <c:ptCount val="1"/>
                <c:pt idx="0">
                  <c:v>GHR</c:v>
                </c:pt>
              </c:strCache>
            </c:strRef>
          </c:tx>
          <c:spPr>
            <a:solidFill>
              <a:sysClr val="window" lastClr="FFFFFF">
                <a:lumMod val="65000"/>
              </a:sysClr>
            </a:solidFill>
          </c:spPr>
          <c:invertIfNegative val="0"/>
          <c:cat>
            <c:numRef>
              <c:f>pcah!$Q$98:$T$98</c:f>
              <c:numCache>
                <c:formatCode>0%</c:formatCode>
                <c:ptCount val="4"/>
                <c:pt idx="0">
                  <c:v>0.8</c:v>
                </c:pt>
                <c:pt idx="1">
                  <c:v>0.85</c:v>
                </c:pt>
                <c:pt idx="2">
                  <c:v>0.9</c:v>
                </c:pt>
                <c:pt idx="3">
                  <c:v>0.95</c:v>
                </c:pt>
              </c:numCache>
            </c:numRef>
          </c:cat>
          <c:val>
            <c:numRef>
              <c:f>pcah!$Q$100:$T$100</c:f>
              <c:numCache>
                <c:formatCode>General</c:formatCode>
                <c:ptCount val="4"/>
                <c:pt idx="0">
                  <c:v>228.09</c:v>
                </c:pt>
                <c:pt idx="1">
                  <c:v>312.04000000000002</c:v>
                </c:pt>
                <c:pt idx="2">
                  <c:v>404.12</c:v>
                </c:pt>
                <c:pt idx="3">
                  <c:v>803.14</c:v>
                </c:pt>
              </c:numCache>
            </c:numRef>
          </c:val>
          <c:extLst>
            <c:ext xmlns:c16="http://schemas.microsoft.com/office/drawing/2014/chart" uri="{C3380CC4-5D6E-409C-BE32-E72D297353CC}">
              <c16:uniqueId val="{00000001-A295-DC41-8E19-A764DFB210D1}"/>
            </c:ext>
          </c:extLst>
        </c:ser>
        <c:ser>
          <c:idx val="2"/>
          <c:order val="2"/>
          <c:tx>
            <c:strRef>
              <c:f>pcah!$P$101</c:f>
              <c:strCache>
                <c:ptCount val="1"/>
                <c:pt idx="0">
                  <c:v>GQR</c:v>
                </c:pt>
              </c:strCache>
            </c:strRef>
          </c:tx>
          <c:spPr>
            <a:solidFill>
              <a:sysClr val="windowText" lastClr="000000"/>
            </a:solidFill>
          </c:spPr>
          <c:invertIfNegative val="0"/>
          <c:cat>
            <c:numRef>
              <c:f>pcah!$Q$98:$T$98</c:f>
              <c:numCache>
                <c:formatCode>0%</c:formatCode>
                <c:ptCount val="4"/>
                <c:pt idx="0">
                  <c:v>0.8</c:v>
                </c:pt>
                <c:pt idx="1">
                  <c:v>0.85</c:v>
                </c:pt>
                <c:pt idx="2">
                  <c:v>0.9</c:v>
                </c:pt>
                <c:pt idx="3">
                  <c:v>0.95</c:v>
                </c:pt>
              </c:numCache>
            </c:numRef>
          </c:cat>
          <c:val>
            <c:numRef>
              <c:f>pcah!$Q$101:$T$101</c:f>
              <c:numCache>
                <c:formatCode>General</c:formatCode>
                <c:ptCount val="4"/>
                <c:pt idx="0">
                  <c:v>44.1</c:v>
                </c:pt>
                <c:pt idx="1">
                  <c:v>60.15</c:v>
                </c:pt>
                <c:pt idx="2">
                  <c:v>92.38</c:v>
                </c:pt>
                <c:pt idx="3">
                  <c:v>162.65</c:v>
                </c:pt>
              </c:numCache>
            </c:numRef>
          </c:val>
          <c:extLst>
            <c:ext xmlns:c16="http://schemas.microsoft.com/office/drawing/2014/chart" uri="{C3380CC4-5D6E-409C-BE32-E72D297353CC}">
              <c16:uniqueId val="{00000002-A295-DC41-8E19-A764DFB210D1}"/>
            </c:ext>
          </c:extLst>
        </c:ser>
        <c:dLbls>
          <c:showLegendKey val="0"/>
          <c:showVal val="0"/>
          <c:showCatName val="0"/>
          <c:showSerName val="0"/>
          <c:showPercent val="0"/>
          <c:showBubbleSize val="0"/>
        </c:dLbls>
        <c:gapWidth val="150"/>
        <c:axId val="139555328"/>
        <c:axId val="102106240"/>
      </c:barChart>
      <c:catAx>
        <c:axId val="139555328"/>
        <c:scaling>
          <c:orientation val="minMax"/>
        </c:scaling>
        <c:delete val="0"/>
        <c:axPos val="b"/>
        <c:title>
          <c:tx>
            <c:rich>
              <a:bodyPr/>
              <a:lstStyle/>
              <a:p>
                <a:pPr>
                  <a:defRPr sz="1800" b="0"/>
                </a:pPr>
                <a:r>
                  <a:rPr lang="en-US"/>
                  <a:t>recall</a:t>
                </a:r>
              </a:p>
            </c:rich>
          </c:tx>
          <c:layout>
            <c:manualLayout>
              <c:xMode val="edge"/>
              <c:yMode val="edge"/>
              <c:x val="0.51951662292213474"/>
              <c:y val="0.87157901558601469"/>
            </c:manualLayout>
          </c:layout>
          <c:overlay val="0"/>
        </c:title>
        <c:numFmt formatCode="0%" sourceLinked="1"/>
        <c:majorTickMark val="in"/>
        <c:minorTickMark val="none"/>
        <c:tickLblPos val="nextTo"/>
        <c:txPr>
          <a:bodyPr/>
          <a:lstStyle/>
          <a:p>
            <a:pPr>
              <a:defRPr sz="1600"/>
            </a:pPr>
            <a:endParaRPr lang="en-US"/>
          </a:p>
        </c:txPr>
        <c:crossAx val="102106240"/>
        <c:crosses val="autoZero"/>
        <c:auto val="1"/>
        <c:lblAlgn val="ctr"/>
        <c:lblOffset val="100"/>
        <c:noMultiLvlLbl val="0"/>
      </c:catAx>
      <c:valAx>
        <c:axId val="102106240"/>
        <c:scaling>
          <c:orientation val="minMax"/>
          <c:max val="1500"/>
        </c:scaling>
        <c:delete val="0"/>
        <c:axPos val="l"/>
        <c:majorGridlines/>
        <c:title>
          <c:tx>
            <c:rich>
              <a:bodyPr rot="-5400000" vert="horz"/>
              <a:lstStyle/>
              <a:p>
                <a:pPr>
                  <a:defRPr sz="1800" b="0"/>
                </a:pPr>
                <a:r>
                  <a:rPr lang="en-US"/>
                  <a:t>time (in seconds)</a:t>
                </a:r>
              </a:p>
            </c:rich>
          </c:tx>
          <c:overlay val="0"/>
        </c:title>
        <c:numFmt formatCode="General" sourceLinked="1"/>
        <c:majorTickMark val="in"/>
        <c:minorTickMark val="none"/>
        <c:tickLblPos val="nextTo"/>
        <c:spPr>
          <a:noFill/>
        </c:spPr>
        <c:txPr>
          <a:bodyPr/>
          <a:lstStyle/>
          <a:p>
            <a:pPr>
              <a:defRPr sz="1600"/>
            </a:pPr>
            <a:endParaRPr lang="en-US"/>
          </a:p>
        </c:txPr>
        <c:crossAx val="139555328"/>
        <c:crosses val="autoZero"/>
        <c:crossBetween val="between"/>
        <c:majorUnit val="300"/>
      </c:valAx>
      <c:spPr>
        <a:ln>
          <a:solidFill>
            <a:sysClr val="windowText" lastClr="000000"/>
          </a:solidFill>
        </a:ln>
      </c:spPr>
    </c:plotArea>
    <c:legend>
      <c:legendPos val="r"/>
      <c:layout>
        <c:manualLayout>
          <c:xMode val="edge"/>
          <c:yMode val="edge"/>
          <c:x val="0.19086198600175"/>
          <c:y val="7.3690215806357498E-2"/>
          <c:w val="0.582176509186352"/>
          <c:h val="0.126581364829396"/>
        </c:manualLayout>
      </c:layout>
      <c:overlay val="0"/>
      <c:txPr>
        <a:bodyPr/>
        <a:lstStyle/>
        <a:p>
          <a:pPr>
            <a:defRPr sz="2000"/>
          </a:pPr>
          <a:endParaRPr lang="en-US"/>
        </a:p>
      </c:txPr>
    </c:legend>
    <c:plotVisOnly val="1"/>
    <c:dispBlanksAs val="gap"/>
    <c:showDLblsOverMax val="0"/>
  </c:chart>
  <c:spPr>
    <a:ln>
      <a:noFill/>
    </a:ln>
  </c:spPr>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9323150578399922"/>
          <c:y val="5.9097404491105301E-2"/>
          <c:w val="0.78292529406046463"/>
          <c:h val="0.70084046207187067"/>
        </c:manualLayout>
      </c:layout>
      <c:barChart>
        <c:barDir val="col"/>
        <c:grouping val="clustered"/>
        <c:varyColors val="0"/>
        <c:ser>
          <c:idx val="0"/>
          <c:order val="0"/>
          <c:tx>
            <c:strRef>
              <c:f>pcah!$X$99</c:f>
              <c:strCache>
                <c:ptCount val="1"/>
                <c:pt idx="0">
                  <c:v>HR</c:v>
                </c:pt>
              </c:strCache>
            </c:strRef>
          </c:tx>
          <c:spPr>
            <a:solidFill>
              <a:sysClr val="window" lastClr="FFFFFF">
                <a:lumMod val="85000"/>
              </a:sysClr>
            </a:solidFill>
          </c:spPr>
          <c:invertIfNegative val="0"/>
          <c:cat>
            <c:numRef>
              <c:f>pcah!$Y$98:$AB$98</c:f>
              <c:numCache>
                <c:formatCode>0%</c:formatCode>
                <c:ptCount val="4"/>
                <c:pt idx="0">
                  <c:v>0.8</c:v>
                </c:pt>
                <c:pt idx="1">
                  <c:v>0.85</c:v>
                </c:pt>
                <c:pt idx="2">
                  <c:v>0.9</c:v>
                </c:pt>
                <c:pt idx="3">
                  <c:v>0.95</c:v>
                </c:pt>
              </c:numCache>
            </c:numRef>
          </c:cat>
          <c:val>
            <c:numRef>
              <c:f>pcah!$Y$99:$AB$99</c:f>
              <c:numCache>
                <c:formatCode>General</c:formatCode>
                <c:ptCount val="4"/>
                <c:pt idx="0">
                  <c:v>79.22</c:v>
                </c:pt>
                <c:pt idx="1">
                  <c:v>95.26</c:v>
                </c:pt>
                <c:pt idx="2">
                  <c:v>111.3</c:v>
                </c:pt>
                <c:pt idx="3">
                  <c:v>160.79</c:v>
                </c:pt>
              </c:numCache>
            </c:numRef>
          </c:val>
          <c:extLst>
            <c:ext xmlns:c16="http://schemas.microsoft.com/office/drawing/2014/chart" uri="{C3380CC4-5D6E-409C-BE32-E72D297353CC}">
              <c16:uniqueId val="{00000000-7177-FE49-92BE-ECAFF0928049}"/>
            </c:ext>
          </c:extLst>
        </c:ser>
        <c:ser>
          <c:idx val="1"/>
          <c:order val="1"/>
          <c:tx>
            <c:strRef>
              <c:f>pcah!$X$100</c:f>
              <c:strCache>
                <c:ptCount val="1"/>
                <c:pt idx="0">
                  <c:v>GHR</c:v>
                </c:pt>
              </c:strCache>
            </c:strRef>
          </c:tx>
          <c:spPr>
            <a:solidFill>
              <a:sysClr val="window" lastClr="FFFFFF">
                <a:lumMod val="65000"/>
              </a:sysClr>
            </a:solidFill>
          </c:spPr>
          <c:invertIfNegative val="0"/>
          <c:cat>
            <c:numRef>
              <c:f>pcah!$Y$98:$AB$98</c:f>
              <c:numCache>
                <c:formatCode>0%</c:formatCode>
                <c:ptCount val="4"/>
                <c:pt idx="0">
                  <c:v>0.8</c:v>
                </c:pt>
                <c:pt idx="1">
                  <c:v>0.85</c:v>
                </c:pt>
                <c:pt idx="2">
                  <c:v>0.9</c:v>
                </c:pt>
                <c:pt idx="3">
                  <c:v>0.95</c:v>
                </c:pt>
              </c:numCache>
            </c:numRef>
          </c:cat>
          <c:val>
            <c:numRef>
              <c:f>pcah!$Y$100:$AB$100</c:f>
              <c:numCache>
                <c:formatCode>General</c:formatCode>
                <c:ptCount val="4"/>
                <c:pt idx="0">
                  <c:v>36.18</c:v>
                </c:pt>
                <c:pt idx="1">
                  <c:v>59.18</c:v>
                </c:pt>
                <c:pt idx="2">
                  <c:v>70.400000000000006</c:v>
                </c:pt>
                <c:pt idx="3">
                  <c:v>119.56</c:v>
                </c:pt>
              </c:numCache>
            </c:numRef>
          </c:val>
          <c:extLst>
            <c:ext xmlns:c16="http://schemas.microsoft.com/office/drawing/2014/chart" uri="{C3380CC4-5D6E-409C-BE32-E72D297353CC}">
              <c16:uniqueId val="{00000001-7177-FE49-92BE-ECAFF0928049}"/>
            </c:ext>
          </c:extLst>
        </c:ser>
        <c:ser>
          <c:idx val="2"/>
          <c:order val="2"/>
          <c:tx>
            <c:strRef>
              <c:f>pcah!$X$101</c:f>
              <c:strCache>
                <c:ptCount val="1"/>
                <c:pt idx="0">
                  <c:v>GQR</c:v>
                </c:pt>
              </c:strCache>
            </c:strRef>
          </c:tx>
          <c:spPr>
            <a:solidFill>
              <a:sysClr val="windowText" lastClr="000000"/>
            </a:solidFill>
          </c:spPr>
          <c:invertIfNegative val="0"/>
          <c:cat>
            <c:numRef>
              <c:f>pcah!$Y$98:$AB$98</c:f>
              <c:numCache>
                <c:formatCode>0%</c:formatCode>
                <c:ptCount val="4"/>
                <c:pt idx="0">
                  <c:v>0.8</c:v>
                </c:pt>
                <c:pt idx="1">
                  <c:v>0.85</c:v>
                </c:pt>
                <c:pt idx="2">
                  <c:v>0.9</c:v>
                </c:pt>
                <c:pt idx="3">
                  <c:v>0.95</c:v>
                </c:pt>
              </c:numCache>
            </c:numRef>
          </c:cat>
          <c:val>
            <c:numRef>
              <c:f>pcah!$Y$101:$AB$101</c:f>
              <c:numCache>
                <c:formatCode>General</c:formatCode>
                <c:ptCount val="4"/>
                <c:pt idx="0">
                  <c:v>10.07</c:v>
                </c:pt>
                <c:pt idx="1">
                  <c:v>12.53</c:v>
                </c:pt>
                <c:pt idx="2">
                  <c:v>16.510000000000002</c:v>
                </c:pt>
                <c:pt idx="3">
                  <c:v>26.13</c:v>
                </c:pt>
              </c:numCache>
            </c:numRef>
          </c:val>
          <c:extLst>
            <c:ext xmlns:c16="http://schemas.microsoft.com/office/drawing/2014/chart" uri="{C3380CC4-5D6E-409C-BE32-E72D297353CC}">
              <c16:uniqueId val="{00000002-7177-FE49-92BE-ECAFF0928049}"/>
            </c:ext>
          </c:extLst>
        </c:ser>
        <c:dLbls>
          <c:showLegendKey val="0"/>
          <c:showVal val="0"/>
          <c:showCatName val="0"/>
          <c:showSerName val="0"/>
          <c:showPercent val="0"/>
          <c:showBubbleSize val="0"/>
        </c:dLbls>
        <c:gapWidth val="150"/>
        <c:axId val="140299776"/>
        <c:axId val="102107968"/>
      </c:barChart>
      <c:catAx>
        <c:axId val="140299776"/>
        <c:scaling>
          <c:orientation val="minMax"/>
        </c:scaling>
        <c:delete val="0"/>
        <c:axPos val="b"/>
        <c:title>
          <c:tx>
            <c:rich>
              <a:bodyPr/>
              <a:lstStyle/>
              <a:p>
                <a:pPr>
                  <a:defRPr sz="1800" b="0"/>
                </a:pPr>
                <a:r>
                  <a:rPr lang="en-US"/>
                  <a:t>recall</a:t>
                </a:r>
              </a:p>
            </c:rich>
          </c:tx>
          <c:overlay val="0"/>
        </c:title>
        <c:numFmt formatCode="0%" sourceLinked="1"/>
        <c:majorTickMark val="in"/>
        <c:minorTickMark val="none"/>
        <c:tickLblPos val="nextTo"/>
        <c:txPr>
          <a:bodyPr/>
          <a:lstStyle/>
          <a:p>
            <a:pPr>
              <a:defRPr sz="1600"/>
            </a:pPr>
            <a:endParaRPr lang="en-US"/>
          </a:p>
        </c:txPr>
        <c:crossAx val="102107968"/>
        <c:crosses val="autoZero"/>
        <c:auto val="1"/>
        <c:lblAlgn val="ctr"/>
        <c:lblOffset val="100"/>
        <c:noMultiLvlLbl val="0"/>
      </c:catAx>
      <c:valAx>
        <c:axId val="102107968"/>
        <c:scaling>
          <c:orientation val="minMax"/>
          <c:max val="200"/>
        </c:scaling>
        <c:delete val="0"/>
        <c:axPos val="l"/>
        <c:majorGridlines/>
        <c:title>
          <c:tx>
            <c:rich>
              <a:bodyPr rot="-5400000" vert="horz"/>
              <a:lstStyle/>
              <a:p>
                <a:pPr>
                  <a:defRPr sz="1800" b="0"/>
                </a:pPr>
                <a:r>
                  <a:rPr lang="en-US"/>
                  <a:t>time ( in seconds)</a:t>
                </a:r>
              </a:p>
            </c:rich>
          </c:tx>
          <c:overlay val="0"/>
        </c:title>
        <c:numFmt formatCode="General" sourceLinked="1"/>
        <c:majorTickMark val="in"/>
        <c:minorTickMark val="none"/>
        <c:tickLblPos val="nextTo"/>
        <c:spPr>
          <a:noFill/>
        </c:spPr>
        <c:txPr>
          <a:bodyPr/>
          <a:lstStyle/>
          <a:p>
            <a:pPr>
              <a:defRPr sz="1600"/>
            </a:pPr>
            <a:endParaRPr lang="en-US"/>
          </a:p>
        </c:txPr>
        <c:crossAx val="140299776"/>
        <c:crosses val="autoZero"/>
        <c:crossBetween val="between"/>
        <c:majorUnit val="40"/>
      </c:valAx>
      <c:spPr>
        <a:ln>
          <a:solidFill>
            <a:sysClr val="windowText" lastClr="000000"/>
          </a:solidFill>
        </a:ln>
      </c:spPr>
    </c:plotArea>
    <c:legend>
      <c:legendPos val="r"/>
      <c:layout>
        <c:manualLayout>
          <c:xMode val="edge"/>
          <c:yMode val="edge"/>
          <c:x val="0.16308420822397199"/>
          <c:y val="7.8319845435987204E-2"/>
          <c:w val="0.582176509186352"/>
          <c:h val="0.126581364829396"/>
        </c:manualLayout>
      </c:layout>
      <c:overlay val="0"/>
      <c:txPr>
        <a:bodyPr/>
        <a:lstStyle/>
        <a:p>
          <a:pPr>
            <a:defRPr sz="2000"/>
          </a:pPr>
          <a:endParaRPr lang="en-US"/>
        </a:p>
      </c:txPr>
    </c:legend>
    <c:plotVisOnly val="1"/>
    <c:dispBlanksAs val="gap"/>
    <c:showDLblsOverMax val="0"/>
  </c:chart>
  <c:spPr>
    <a:ln>
      <a:noFill/>
    </a:ln>
  </c:spPr>
  <c:externalData r:id="rId2">
    <c:autoUpdate val="0"/>
  </c:externalData>
  <c:userShapes r:id="rId3"/>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67183508311461"/>
          <c:y val="5.1400554097404502E-2"/>
          <c:w val="0.78235826771653505"/>
          <c:h val="0.71196426462918605"/>
        </c:manualLayout>
      </c:layout>
      <c:scatterChart>
        <c:scatterStyle val="smoothMarker"/>
        <c:varyColors val="0"/>
        <c:ser>
          <c:idx val="0"/>
          <c:order val="0"/>
          <c:tx>
            <c:strRef>
              <c:f>compare!$V$131</c:f>
              <c:strCache>
                <c:ptCount val="1"/>
                <c:pt idx="0">
                  <c:v>GQR</c:v>
                </c:pt>
              </c:strCache>
            </c:strRef>
          </c:tx>
          <c:xVal>
            <c:numRef>
              <c:f>compare!$U$132:$U$203</c:f>
              <c:numCache>
                <c:formatCode>General</c:formatCode>
                <c:ptCount val="72"/>
                <c:pt idx="0">
                  <c:v>16.920000000000002</c:v>
                </c:pt>
                <c:pt idx="1">
                  <c:v>17</c:v>
                </c:pt>
                <c:pt idx="2">
                  <c:v>17.09</c:v>
                </c:pt>
                <c:pt idx="3">
                  <c:v>17.170000000000002</c:v>
                </c:pt>
                <c:pt idx="4">
                  <c:v>17.260000000000002</c:v>
                </c:pt>
                <c:pt idx="5">
                  <c:v>17.350000000000001</c:v>
                </c:pt>
                <c:pt idx="6">
                  <c:v>17.45</c:v>
                </c:pt>
                <c:pt idx="7">
                  <c:v>17.559999999999999</c:v>
                </c:pt>
                <c:pt idx="8">
                  <c:v>17.73</c:v>
                </c:pt>
                <c:pt idx="9">
                  <c:v>17.96</c:v>
                </c:pt>
                <c:pt idx="10">
                  <c:v>18.29</c:v>
                </c:pt>
                <c:pt idx="11">
                  <c:v>18.96</c:v>
                </c:pt>
                <c:pt idx="12">
                  <c:v>20.47</c:v>
                </c:pt>
                <c:pt idx="13">
                  <c:v>24.2</c:v>
                </c:pt>
                <c:pt idx="14">
                  <c:v>29.99</c:v>
                </c:pt>
                <c:pt idx="15">
                  <c:v>41.39</c:v>
                </c:pt>
                <c:pt idx="16">
                  <c:v>58.69</c:v>
                </c:pt>
                <c:pt idx="17">
                  <c:v>88.3</c:v>
                </c:pt>
                <c:pt idx="18">
                  <c:v>131.68</c:v>
                </c:pt>
                <c:pt idx="19">
                  <c:v>194.87</c:v>
                </c:pt>
                <c:pt idx="20">
                  <c:v>264.26</c:v>
                </c:pt>
                <c:pt idx="21">
                  <c:v>293.29000000000002</c:v>
                </c:pt>
                <c:pt idx="22">
                  <c:v>298.3</c:v>
                </c:pt>
                <c:pt idx="23">
                  <c:v>298.39999999999998</c:v>
                </c:pt>
                <c:pt idx="24">
                  <c:v>16.95</c:v>
                </c:pt>
                <c:pt idx="25">
                  <c:v>17.03</c:v>
                </c:pt>
                <c:pt idx="26">
                  <c:v>17.11</c:v>
                </c:pt>
                <c:pt idx="27">
                  <c:v>17.190000000000001</c:v>
                </c:pt>
                <c:pt idx="28">
                  <c:v>17.27</c:v>
                </c:pt>
                <c:pt idx="29">
                  <c:v>17.350000000000001</c:v>
                </c:pt>
                <c:pt idx="30">
                  <c:v>17.440000000000001</c:v>
                </c:pt>
                <c:pt idx="31">
                  <c:v>17.55</c:v>
                </c:pt>
                <c:pt idx="32">
                  <c:v>17.68</c:v>
                </c:pt>
                <c:pt idx="33">
                  <c:v>17.87</c:v>
                </c:pt>
                <c:pt idx="34">
                  <c:v>18.23</c:v>
                </c:pt>
                <c:pt idx="35">
                  <c:v>18.86</c:v>
                </c:pt>
                <c:pt idx="36">
                  <c:v>19.93</c:v>
                </c:pt>
                <c:pt idx="37">
                  <c:v>22.66</c:v>
                </c:pt>
                <c:pt idx="38">
                  <c:v>27.94</c:v>
                </c:pt>
                <c:pt idx="39">
                  <c:v>39.32</c:v>
                </c:pt>
                <c:pt idx="40">
                  <c:v>58.05</c:v>
                </c:pt>
                <c:pt idx="41">
                  <c:v>90.02</c:v>
                </c:pt>
                <c:pt idx="42">
                  <c:v>148.18</c:v>
                </c:pt>
                <c:pt idx="43">
                  <c:v>246.95</c:v>
                </c:pt>
                <c:pt idx="44">
                  <c:v>405.78</c:v>
                </c:pt>
                <c:pt idx="45">
                  <c:v>567.72</c:v>
                </c:pt>
                <c:pt idx="46">
                  <c:v>633.02</c:v>
                </c:pt>
                <c:pt idx="47">
                  <c:v>633.1</c:v>
                </c:pt>
                <c:pt idx="48">
                  <c:v>25.37</c:v>
                </c:pt>
                <c:pt idx="49">
                  <c:v>25.45</c:v>
                </c:pt>
                <c:pt idx="50">
                  <c:v>25.53</c:v>
                </c:pt>
                <c:pt idx="51">
                  <c:v>25.61</c:v>
                </c:pt>
                <c:pt idx="52">
                  <c:v>25.69</c:v>
                </c:pt>
                <c:pt idx="53">
                  <c:v>25.77</c:v>
                </c:pt>
                <c:pt idx="54">
                  <c:v>25.86</c:v>
                </c:pt>
                <c:pt idx="55">
                  <c:v>25.96</c:v>
                </c:pt>
                <c:pt idx="56">
                  <c:v>26.09</c:v>
                </c:pt>
                <c:pt idx="57">
                  <c:v>26.29</c:v>
                </c:pt>
                <c:pt idx="58">
                  <c:v>26.61</c:v>
                </c:pt>
                <c:pt idx="59">
                  <c:v>27.18</c:v>
                </c:pt>
                <c:pt idx="60">
                  <c:v>28.29</c:v>
                </c:pt>
                <c:pt idx="61">
                  <c:v>30.669999999999998</c:v>
                </c:pt>
                <c:pt idx="62">
                  <c:v>37.17</c:v>
                </c:pt>
                <c:pt idx="63">
                  <c:v>46.54</c:v>
                </c:pt>
                <c:pt idx="64">
                  <c:v>66.39</c:v>
                </c:pt>
                <c:pt idx="65">
                  <c:v>98.91</c:v>
                </c:pt>
                <c:pt idx="66">
                  <c:v>156.28</c:v>
                </c:pt>
                <c:pt idx="67">
                  <c:v>253.02</c:v>
                </c:pt>
                <c:pt idx="68">
                  <c:v>411.28000000000003</c:v>
                </c:pt>
                <c:pt idx="69">
                  <c:v>569.9799999999999</c:v>
                </c:pt>
                <c:pt idx="70">
                  <c:v>632.56999999999994</c:v>
                </c:pt>
                <c:pt idx="71">
                  <c:v>633.04999999999995</c:v>
                </c:pt>
              </c:numCache>
            </c:numRef>
          </c:xVal>
          <c:yVal>
            <c:numRef>
              <c:f>compare!$V$132:$V$203</c:f>
              <c:numCache>
                <c:formatCode>General</c:formatCode>
                <c:ptCount val="72"/>
                <c:pt idx="0">
                  <c:v>0.14099999999999999</c:v>
                </c:pt>
                <c:pt idx="1">
                  <c:v>0.14099999999999999</c:v>
                </c:pt>
                <c:pt idx="2">
                  <c:v>0.1411</c:v>
                </c:pt>
                <c:pt idx="3">
                  <c:v>0.14169999999999999</c:v>
                </c:pt>
                <c:pt idx="4">
                  <c:v>0.14265</c:v>
                </c:pt>
                <c:pt idx="5">
                  <c:v>0.14455000000000001</c:v>
                </c:pt>
                <c:pt idx="6">
                  <c:v>0.14810000000000001</c:v>
                </c:pt>
                <c:pt idx="7">
                  <c:v>0.15440000000000001</c:v>
                </c:pt>
                <c:pt idx="8">
                  <c:v>0.16980000000000001</c:v>
                </c:pt>
                <c:pt idx="9">
                  <c:v>0.19159999999999999</c:v>
                </c:pt>
                <c:pt idx="10">
                  <c:v>0.22175</c:v>
                </c:pt>
                <c:pt idx="11">
                  <c:v>0.27384999999999998</c:v>
                </c:pt>
                <c:pt idx="12">
                  <c:v>0.33844999999999997</c:v>
                </c:pt>
                <c:pt idx="13">
                  <c:v>0.4284</c:v>
                </c:pt>
                <c:pt idx="14">
                  <c:v>0.53125</c:v>
                </c:pt>
                <c:pt idx="15">
                  <c:v>0.6381</c:v>
                </c:pt>
                <c:pt idx="16">
                  <c:v>0.747201</c:v>
                </c:pt>
                <c:pt idx="17">
                  <c:v>0.84055199999999997</c:v>
                </c:pt>
                <c:pt idx="18">
                  <c:v>0.91085099999999997</c:v>
                </c:pt>
                <c:pt idx="19">
                  <c:v>0.97250099999999995</c:v>
                </c:pt>
                <c:pt idx="20">
                  <c:v>0.99604999999999999</c:v>
                </c:pt>
                <c:pt idx="21">
                  <c:v>0.99980000000000002</c:v>
                </c:pt>
                <c:pt idx="22">
                  <c:v>1</c:v>
                </c:pt>
                <c:pt idx="23">
                  <c:v>1</c:v>
                </c:pt>
              </c:numCache>
            </c:numRef>
          </c:yVal>
          <c:smooth val="1"/>
          <c:extLst>
            <c:ext xmlns:c16="http://schemas.microsoft.com/office/drawing/2014/chart" uri="{C3380CC4-5D6E-409C-BE32-E72D297353CC}">
              <c16:uniqueId val="{00000000-C619-614F-A990-4AC65B2FE15F}"/>
            </c:ext>
          </c:extLst>
        </c:ser>
        <c:ser>
          <c:idx val="1"/>
          <c:order val="1"/>
          <c:tx>
            <c:strRef>
              <c:f>compare!$W$131</c:f>
              <c:strCache>
                <c:ptCount val="1"/>
                <c:pt idx="0">
                  <c:v>GHR</c:v>
                </c:pt>
              </c:strCache>
            </c:strRef>
          </c:tx>
          <c:spPr>
            <a:ln>
              <a:solidFill>
                <a:srgbClr val="00B050"/>
              </a:solidFill>
              <a:prstDash val="dash"/>
            </a:ln>
          </c:spPr>
          <c:marker>
            <c:symbol val="x"/>
            <c:size val="7"/>
            <c:spPr>
              <a:noFill/>
              <a:ln>
                <a:solidFill>
                  <a:srgbClr val="00B050"/>
                </a:solidFill>
              </a:ln>
            </c:spPr>
          </c:marker>
          <c:xVal>
            <c:numRef>
              <c:f>compare!$U$132:$U$203</c:f>
              <c:numCache>
                <c:formatCode>General</c:formatCode>
                <c:ptCount val="72"/>
                <c:pt idx="0">
                  <c:v>16.920000000000002</c:v>
                </c:pt>
                <c:pt idx="1">
                  <c:v>17</c:v>
                </c:pt>
                <c:pt idx="2">
                  <c:v>17.09</c:v>
                </c:pt>
                <c:pt idx="3">
                  <c:v>17.170000000000002</c:v>
                </c:pt>
                <c:pt idx="4">
                  <c:v>17.260000000000002</c:v>
                </c:pt>
                <c:pt idx="5">
                  <c:v>17.350000000000001</c:v>
                </c:pt>
                <c:pt idx="6">
                  <c:v>17.45</c:v>
                </c:pt>
                <c:pt idx="7">
                  <c:v>17.559999999999999</c:v>
                </c:pt>
                <c:pt idx="8">
                  <c:v>17.73</c:v>
                </c:pt>
                <c:pt idx="9">
                  <c:v>17.96</c:v>
                </c:pt>
                <c:pt idx="10">
                  <c:v>18.29</c:v>
                </c:pt>
                <c:pt idx="11">
                  <c:v>18.96</c:v>
                </c:pt>
                <c:pt idx="12">
                  <c:v>20.47</c:v>
                </c:pt>
                <c:pt idx="13">
                  <c:v>24.2</c:v>
                </c:pt>
                <c:pt idx="14">
                  <c:v>29.99</c:v>
                </c:pt>
                <c:pt idx="15">
                  <c:v>41.39</c:v>
                </c:pt>
                <c:pt idx="16">
                  <c:v>58.69</c:v>
                </c:pt>
                <c:pt idx="17">
                  <c:v>88.3</c:v>
                </c:pt>
                <c:pt idx="18">
                  <c:v>131.68</c:v>
                </c:pt>
                <c:pt idx="19">
                  <c:v>194.87</c:v>
                </c:pt>
                <c:pt idx="20">
                  <c:v>264.26</c:v>
                </c:pt>
                <c:pt idx="21">
                  <c:v>293.29000000000002</c:v>
                </c:pt>
                <c:pt idx="22">
                  <c:v>298.3</c:v>
                </c:pt>
                <c:pt idx="23">
                  <c:v>298.39999999999998</c:v>
                </c:pt>
                <c:pt idx="24">
                  <c:v>16.95</c:v>
                </c:pt>
                <c:pt idx="25">
                  <c:v>17.03</c:v>
                </c:pt>
                <c:pt idx="26">
                  <c:v>17.11</c:v>
                </c:pt>
                <c:pt idx="27">
                  <c:v>17.190000000000001</c:v>
                </c:pt>
                <c:pt idx="28">
                  <c:v>17.27</c:v>
                </c:pt>
                <c:pt idx="29">
                  <c:v>17.350000000000001</c:v>
                </c:pt>
                <c:pt idx="30">
                  <c:v>17.440000000000001</c:v>
                </c:pt>
                <c:pt idx="31">
                  <c:v>17.55</c:v>
                </c:pt>
                <c:pt idx="32">
                  <c:v>17.68</c:v>
                </c:pt>
                <c:pt idx="33">
                  <c:v>17.87</c:v>
                </c:pt>
                <c:pt idx="34">
                  <c:v>18.23</c:v>
                </c:pt>
                <c:pt idx="35">
                  <c:v>18.86</c:v>
                </c:pt>
                <c:pt idx="36">
                  <c:v>19.93</c:v>
                </c:pt>
                <c:pt idx="37">
                  <c:v>22.66</c:v>
                </c:pt>
                <c:pt idx="38">
                  <c:v>27.94</c:v>
                </c:pt>
                <c:pt idx="39">
                  <c:v>39.32</c:v>
                </c:pt>
                <c:pt idx="40">
                  <c:v>58.05</c:v>
                </c:pt>
                <c:pt idx="41">
                  <c:v>90.02</c:v>
                </c:pt>
                <c:pt idx="42">
                  <c:v>148.18</c:v>
                </c:pt>
                <c:pt idx="43">
                  <c:v>246.95</c:v>
                </c:pt>
                <c:pt idx="44">
                  <c:v>405.78</c:v>
                </c:pt>
                <c:pt idx="45">
                  <c:v>567.72</c:v>
                </c:pt>
                <c:pt idx="46">
                  <c:v>633.02</c:v>
                </c:pt>
                <c:pt idx="47">
                  <c:v>633.1</c:v>
                </c:pt>
                <c:pt idx="48">
                  <c:v>25.37</c:v>
                </c:pt>
                <c:pt idx="49">
                  <c:v>25.45</c:v>
                </c:pt>
                <c:pt idx="50">
                  <c:v>25.53</c:v>
                </c:pt>
                <c:pt idx="51">
                  <c:v>25.61</c:v>
                </c:pt>
                <c:pt idx="52">
                  <c:v>25.69</c:v>
                </c:pt>
                <c:pt idx="53">
                  <c:v>25.77</c:v>
                </c:pt>
                <c:pt idx="54">
                  <c:v>25.86</c:v>
                </c:pt>
                <c:pt idx="55">
                  <c:v>25.96</c:v>
                </c:pt>
                <c:pt idx="56">
                  <c:v>26.09</c:v>
                </c:pt>
                <c:pt idx="57">
                  <c:v>26.29</c:v>
                </c:pt>
                <c:pt idx="58">
                  <c:v>26.61</c:v>
                </c:pt>
                <c:pt idx="59">
                  <c:v>27.18</c:v>
                </c:pt>
                <c:pt idx="60">
                  <c:v>28.29</c:v>
                </c:pt>
                <c:pt idx="61">
                  <c:v>30.669999999999998</c:v>
                </c:pt>
                <c:pt idx="62">
                  <c:v>37.17</c:v>
                </c:pt>
                <c:pt idx="63">
                  <c:v>46.54</c:v>
                </c:pt>
                <c:pt idx="64">
                  <c:v>66.39</c:v>
                </c:pt>
                <c:pt idx="65">
                  <c:v>98.91</c:v>
                </c:pt>
                <c:pt idx="66">
                  <c:v>156.28</c:v>
                </c:pt>
                <c:pt idx="67">
                  <c:v>253.02</c:v>
                </c:pt>
                <c:pt idx="68">
                  <c:v>411.28000000000003</c:v>
                </c:pt>
                <c:pt idx="69">
                  <c:v>569.9799999999999</c:v>
                </c:pt>
                <c:pt idx="70">
                  <c:v>632.56999999999994</c:v>
                </c:pt>
                <c:pt idx="71">
                  <c:v>633.04999999999995</c:v>
                </c:pt>
              </c:numCache>
            </c:numRef>
          </c:xVal>
          <c:yVal>
            <c:numRef>
              <c:f>compare!$W$132:$W$203</c:f>
              <c:numCache>
                <c:formatCode>General</c:formatCode>
                <c:ptCount val="72"/>
                <c:pt idx="24">
                  <c:v>0.14099999999999999</c:v>
                </c:pt>
                <c:pt idx="25">
                  <c:v>0.14099999999999999</c:v>
                </c:pt>
                <c:pt idx="26">
                  <c:v>0.14105000000000001</c:v>
                </c:pt>
                <c:pt idx="27">
                  <c:v>0.14105000000000001</c:v>
                </c:pt>
                <c:pt idx="28">
                  <c:v>0.14124999999999999</c:v>
                </c:pt>
                <c:pt idx="29">
                  <c:v>0.14230000000000001</c:v>
                </c:pt>
                <c:pt idx="30">
                  <c:v>0.14435000000000001</c:v>
                </c:pt>
                <c:pt idx="31">
                  <c:v>0.14715</c:v>
                </c:pt>
                <c:pt idx="32">
                  <c:v>0.15545</c:v>
                </c:pt>
                <c:pt idx="33">
                  <c:v>0.16819999999999999</c:v>
                </c:pt>
                <c:pt idx="34">
                  <c:v>0.18634999999999999</c:v>
                </c:pt>
                <c:pt idx="35">
                  <c:v>0.22040000000000001</c:v>
                </c:pt>
                <c:pt idx="36">
                  <c:v>0.26440000000000002</c:v>
                </c:pt>
                <c:pt idx="37">
                  <c:v>0.32445000000000002</c:v>
                </c:pt>
                <c:pt idx="38">
                  <c:v>0.4047</c:v>
                </c:pt>
                <c:pt idx="39">
                  <c:v>0.50139999999999996</c:v>
                </c:pt>
                <c:pt idx="40">
                  <c:v>0.60714999999999997</c:v>
                </c:pt>
                <c:pt idx="41">
                  <c:v>0.71060100000000004</c:v>
                </c:pt>
                <c:pt idx="42">
                  <c:v>0.80885099999999999</c:v>
                </c:pt>
                <c:pt idx="43">
                  <c:v>0.900451</c:v>
                </c:pt>
                <c:pt idx="44">
                  <c:v>0.96865100000000004</c:v>
                </c:pt>
                <c:pt idx="45">
                  <c:v>0.99629999999999996</c:v>
                </c:pt>
                <c:pt idx="46">
                  <c:v>1</c:v>
                </c:pt>
                <c:pt idx="47">
                  <c:v>1</c:v>
                </c:pt>
              </c:numCache>
            </c:numRef>
          </c:yVal>
          <c:smooth val="1"/>
          <c:extLst>
            <c:ext xmlns:c16="http://schemas.microsoft.com/office/drawing/2014/chart" uri="{C3380CC4-5D6E-409C-BE32-E72D297353CC}">
              <c16:uniqueId val="{00000001-C619-614F-A990-4AC65B2FE15F}"/>
            </c:ext>
          </c:extLst>
        </c:ser>
        <c:ser>
          <c:idx val="2"/>
          <c:order val="2"/>
          <c:tx>
            <c:strRef>
              <c:f>compare!$X$131</c:f>
              <c:strCache>
                <c:ptCount val="1"/>
                <c:pt idx="0">
                  <c:v>HR</c:v>
                </c:pt>
              </c:strCache>
            </c:strRef>
          </c:tx>
          <c:spPr>
            <a:ln>
              <a:solidFill>
                <a:srgbClr val="FFC000"/>
              </a:solidFill>
              <a:prstDash val="sysDot"/>
            </a:ln>
          </c:spPr>
          <c:marker>
            <c:spPr>
              <a:noFill/>
              <a:ln>
                <a:solidFill>
                  <a:srgbClr val="FFC000"/>
                </a:solidFill>
              </a:ln>
            </c:spPr>
          </c:marker>
          <c:xVal>
            <c:numRef>
              <c:f>compare!$U$132:$U$203</c:f>
              <c:numCache>
                <c:formatCode>General</c:formatCode>
                <c:ptCount val="72"/>
                <c:pt idx="0">
                  <c:v>16.920000000000002</c:v>
                </c:pt>
                <c:pt idx="1">
                  <c:v>17</c:v>
                </c:pt>
                <c:pt idx="2">
                  <c:v>17.09</c:v>
                </c:pt>
                <c:pt idx="3">
                  <c:v>17.170000000000002</c:v>
                </c:pt>
                <c:pt idx="4">
                  <c:v>17.260000000000002</c:v>
                </c:pt>
                <c:pt idx="5">
                  <c:v>17.350000000000001</c:v>
                </c:pt>
                <c:pt idx="6">
                  <c:v>17.45</c:v>
                </c:pt>
                <c:pt idx="7">
                  <c:v>17.559999999999999</c:v>
                </c:pt>
                <c:pt idx="8">
                  <c:v>17.73</c:v>
                </c:pt>
                <c:pt idx="9">
                  <c:v>17.96</c:v>
                </c:pt>
                <c:pt idx="10">
                  <c:v>18.29</c:v>
                </c:pt>
                <c:pt idx="11">
                  <c:v>18.96</c:v>
                </c:pt>
                <c:pt idx="12">
                  <c:v>20.47</c:v>
                </c:pt>
                <c:pt idx="13">
                  <c:v>24.2</c:v>
                </c:pt>
                <c:pt idx="14">
                  <c:v>29.99</c:v>
                </c:pt>
                <c:pt idx="15">
                  <c:v>41.39</c:v>
                </c:pt>
                <c:pt idx="16">
                  <c:v>58.69</c:v>
                </c:pt>
                <c:pt idx="17">
                  <c:v>88.3</c:v>
                </c:pt>
                <c:pt idx="18">
                  <c:v>131.68</c:v>
                </c:pt>
                <c:pt idx="19">
                  <c:v>194.87</c:v>
                </c:pt>
                <c:pt idx="20">
                  <c:v>264.26</c:v>
                </c:pt>
                <c:pt idx="21">
                  <c:v>293.29000000000002</c:v>
                </c:pt>
                <c:pt idx="22">
                  <c:v>298.3</c:v>
                </c:pt>
                <c:pt idx="23">
                  <c:v>298.39999999999998</c:v>
                </c:pt>
                <c:pt idx="24">
                  <c:v>16.95</c:v>
                </c:pt>
                <c:pt idx="25">
                  <c:v>17.03</c:v>
                </c:pt>
                <c:pt idx="26">
                  <c:v>17.11</c:v>
                </c:pt>
                <c:pt idx="27">
                  <c:v>17.190000000000001</c:v>
                </c:pt>
                <c:pt idx="28">
                  <c:v>17.27</c:v>
                </c:pt>
                <c:pt idx="29">
                  <c:v>17.350000000000001</c:v>
                </c:pt>
                <c:pt idx="30">
                  <c:v>17.440000000000001</c:v>
                </c:pt>
                <c:pt idx="31">
                  <c:v>17.55</c:v>
                </c:pt>
                <c:pt idx="32">
                  <c:v>17.68</c:v>
                </c:pt>
                <c:pt idx="33">
                  <c:v>17.87</c:v>
                </c:pt>
                <c:pt idx="34">
                  <c:v>18.23</c:v>
                </c:pt>
                <c:pt idx="35">
                  <c:v>18.86</c:v>
                </c:pt>
                <c:pt idx="36">
                  <c:v>19.93</c:v>
                </c:pt>
                <c:pt idx="37">
                  <c:v>22.66</c:v>
                </c:pt>
                <c:pt idx="38">
                  <c:v>27.94</c:v>
                </c:pt>
                <c:pt idx="39">
                  <c:v>39.32</c:v>
                </c:pt>
                <c:pt idx="40">
                  <c:v>58.05</c:v>
                </c:pt>
                <c:pt idx="41">
                  <c:v>90.02</c:v>
                </c:pt>
                <c:pt idx="42">
                  <c:v>148.18</c:v>
                </c:pt>
                <c:pt idx="43">
                  <c:v>246.95</c:v>
                </c:pt>
                <c:pt idx="44">
                  <c:v>405.78</c:v>
                </c:pt>
                <c:pt idx="45">
                  <c:v>567.72</c:v>
                </c:pt>
                <c:pt idx="46">
                  <c:v>633.02</c:v>
                </c:pt>
                <c:pt idx="47">
                  <c:v>633.1</c:v>
                </c:pt>
                <c:pt idx="48">
                  <c:v>25.37</c:v>
                </c:pt>
                <c:pt idx="49">
                  <c:v>25.45</c:v>
                </c:pt>
                <c:pt idx="50">
                  <c:v>25.53</c:v>
                </c:pt>
                <c:pt idx="51">
                  <c:v>25.61</c:v>
                </c:pt>
                <c:pt idx="52">
                  <c:v>25.69</c:v>
                </c:pt>
                <c:pt idx="53">
                  <c:v>25.77</c:v>
                </c:pt>
                <c:pt idx="54">
                  <c:v>25.86</c:v>
                </c:pt>
                <c:pt idx="55">
                  <c:v>25.96</c:v>
                </c:pt>
                <c:pt idx="56">
                  <c:v>26.09</c:v>
                </c:pt>
                <c:pt idx="57">
                  <c:v>26.29</c:v>
                </c:pt>
                <c:pt idx="58">
                  <c:v>26.61</c:v>
                </c:pt>
                <c:pt idx="59">
                  <c:v>27.18</c:v>
                </c:pt>
                <c:pt idx="60">
                  <c:v>28.29</c:v>
                </c:pt>
                <c:pt idx="61">
                  <c:v>30.669999999999998</c:v>
                </c:pt>
                <c:pt idx="62">
                  <c:v>37.17</c:v>
                </c:pt>
                <c:pt idx="63">
                  <c:v>46.54</c:v>
                </c:pt>
                <c:pt idx="64">
                  <c:v>66.39</c:v>
                </c:pt>
                <c:pt idx="65">
                  <c:v>98.91</c:v>
                </c:pt>
                <c:pt idx="66">
                  <c:v>156.28</c:v>
                </c:pt>
                <c:pt idx="67">
                  <c:v>253.02</c:v>
                </c:pt>
                <c:pt idx="68">
                  <c:v>411.28000000000003</c:v>
                </c:pt>
                <c:pt idx="69">
                  <c:v>569.9799999999999</c:v>
                </c:pt>
                <c:pt idx="70">
                  <c:v>632.56999999999994</c:v>
                </c:pt>
                <c:pt idx="71">
                  <c:v>633.04999999999995</c:v>
                </c:pt>
              </c:numCache>
            </c:numRef>
          </c:xVal>
          <c:yVal>
            <c:numRef>
              <c:f>compare!$X$132:$X$203</c:f>
              <c:numCache>
                <c:formatCode>General</c:formatCode>
                <c:ptCount val="72"/>
                <c:pt idx="48">
                  <c:v>0.14099999999999999</c:v>
                </c:pt>
                <c:pt idx="49">
                  <c:v>0.14099999999999999</c:v>
                </c:pt>
                <c:pt idx="50">
                  <c:v>0.14105000000000001</c:v>
                </c:pt>
                <c:pt idx="51">
                  <c:v>0.14130000000000001</c:v>
                </c:pt>
                <c:pt idx="52">
                  <c:v>0.14165</c:v>
                </c:pt>
                <c:pt idx="53">
                  <c:v>0.14224999999999999</c:v>
                </c:pt>
                <c:pt idx="54">
                  <c:v>0.14424999999999999</c:v>
                </c:pt>
                <c:pt idx="55">
                  <c:v>0.14835000000000001</c:v>
                </c:pt>
                <c:pt idx="56">
                  <c:v>0.1542</c:v>
                </c:pt>
                <c:pt idx="57">
                  <c:v>0.16814999999999999</c:v>
                </c:pt>
                <c:pt idx="58">
                  <c:v>0.18759999999999999</c:v>
                </c:pt>
                <c:pt idx="59">
                  <c:v>0.22134999999999999</c:v>
                </c:pt>
                <c:pt idx="60">
                  <c:v>0.26369999999999999</c:v>
                </c:pt>
                <c:pt idx="61">
                  <c:v>0.32250000000000001</c:v>
                </c:pt>
                <c:pt idx="62">
                  <c:v>0.40789999999999998</c:v>
                </c:pt>
                <c:pt idx="63">
                  <c:v>0.50405100000000003</c:v>
                </c:pt>
                <c:pt idx="64">
                  <c:v>0.61309999999999998</c:v>
                </c:pt>
                <c:pt idx="65">
                  <c:v>0.71789999999999998</c:v>
                </c:pt>
                <c:pt idx="66">
                  <c:v>0.81365100000000001</c:v>
                </c:pt>
                <c:pt idx="67">
                  <c:v>0.89970099999999997</c:v>
                </c:pt>
                <c:pt idx="68">
                  <c:v>0.969001</c:v>
                </c:pt>
                <c:pt idx="69">
                  <c:v>0.99634999999999996</c:v>
                </c:pt>
                <c:pt idx="70">
                  <c:v>0.99995000000000001</c:v>
                </c:pt>
                <c:pt idx="71">
                  <c:v>1</c:v>
                </c:pt>
              </c:numCache>
            </c:numRef>
          </c:yVal>
          <c:smooth val="1"/>
          <c:extLst>
            <c:ext xmlns:c16="http://schemas.microsoft.com/office/drawing/2014/chart" uri="{C3380CC4-5D6E-409C-BE32-E72D297353CC}">
              <c16:uniqueId val="{00000002-C619-614F-A990-4AC65B2FE15F}"/>
            </c:ext>
          </c:extLst>
        </c:ser>
        <c:dLbls>
          <c:showLegendKey val="0"/>
          <c:showVal val="0"/>
          <c:showCatName val="0"/>
          <c:showSerName val="0"/>
          <c:showPercent val="0"/>
          <c:showBubbleSize val="0"/>
        </c:dLbls>
        <c:axId val="140681792"/>
        <c:axId val="140682368"/>
      </c:scatterChart>
      <c:valAx>
        <c:axId val="140681792"/>
        <c:scaling>
          <c:orientation val="minMax"/>
          <c:max val="200"/>
        </c:scaling>
        <c:delete val="0"/>
        <c:axPos val="b"/>
        <c:title>
          <c:tx>
            <c:rich>
              <a:bodyPr/>
              <a:lstStyle/>
              <a:p>
                <a:pPr>
                  <a:defRPr sz="1800" b="0"/>
                </a:pPr>
                <a:r>
                  <a:rPr lang="en-US"/>
                  <a:t>time (in seconds)</a:t>
                </a:r>
              </a:p>
            </c:rich>
          </c:tx>
          <c:overlay val="0"/>
        </c:title>
        <c:numFmt formatCode="General" sourceLinked="1"/>
        <c:majorTickMark val="in"/>
        <c:minorTickMark val="none"/>
        <c:tickLblPos val="nextTo"/>
        <c:txPr>
          <a:bodyPr/>
          <a:lstStyle/>
          <a:p>
            <a:pPr>
              <a:defRPr sz="1600"/>
            </a:pPr>
            <a:endParaRPr lang="en-US"/>
          </a:p>
        </c:txPr>
        <c:crossAx val="140682368"/>
        <c:crosses val="autoZero"/>
        <c:crossBetween val="midCat"/>
        <c:majorUnit val="40"/>
      </c:valAx>
      <c:valAx>
        <c:axId val="140682368"/>
        <c:scaling>
          <c:orientation val="minMax"/>
          <c:max val="1"/>
        </c:scaling>
        <c:delete val="0"/>
        <c:axPos val="l"/>
        <c:majorGridlines/>
        <c:title>
          <c:tx>
            <c:rich>
              <a:bodyPr rot="-5400000" vert="horz"/>
              <a:lstStyle/>
              <a:p>
                <a:pPr>
                  <a:defRPr sz="1800" b="0"/>
                </a:pPr>
                <a:r>
                  <a:rPr lang="en-US"/>
                  <a:t>recall</a:t>
                </a:r>
              </a:p>
            </c:rich>
          </c:tx>
          <c:overlay val="0"/>
        </c:title>
        <c:numFmt formatCode="General" sourceLinked="1"/>
        <c:majorTickMark val="in"/>
        <c:minorTickMark val="none"/>
        <c:tickLblPos val="nextTo"/>
        <c:txPr>
          <a:bodyPr/>
          <a:lstStyle/>
          <a:p>
            <a:pPr>
              <a:defRPr sz="1600"/>
            </a:pPr>
            <a:endParaRPr lang="en-US"/>
          </a:p>
        </c:txPr>
        <c:crossAx val="140681792"/>
        <c:crosses val="autoZero"/>
        <c:crossBetween val="midCat"/>
        <c:majorUnit val="0.2"/>
        <c:minorUnit val="0.01"/>
      </c:valAx>
      <c:spPr>
        <a:noFill/>
        <a:ln>
          <a:solidFill>
            <a:sysClr val="windowText" lastClr="000000"/>
          </a:solidFill>
        </a:ln>
      </c:spPr>
    </c:plotArea>
    <c:legend>
      <c:legendPos val="r"/>
      <c:layout>
        <c:manualLayout>
          <c:xMode val="edge"/>
          <c:yMode val="edge"/>
          <c:x val="0.67847178477690295"/>
          <c:y val="0.33261482939632497"/>
          <c:w val="0.26655577427821497"/>
          <c:h val="0.41919728783901999"/>
        </c:manualLayout>
      </c:layout>
      <c:overlay val="0"/>
      <c:txPr>
        <a:bodyPr/>
        <a:lstStyle/>
        <a:p>
          <a:pPr>
            <a:defRPr sz="1800"/>
          </a:pPr>
          <a:endParaRPr lang="en-US"/>
        </a:p>
      </c:txPr>
    </c:legend>
    <c:plotVisOnly val="1"/>
    <c:dispBlanksAs val="gap"/>
    <c:showDLblsOverMax val="0"/>
  </c:chart>
  <c:spPr>
    <a:ln>
      <a:noFill/>
    </a:ln>
  </c:spPr>
  <c:externalData r:id="rId2">
    <c:autoUpdate val="0"/>
  </c:externalData>
</c:chartSpace>
</file>

<file path=ppt/comments/comment1.xml><?xml version="1.0" encoding="utf-8"?>
<p:cmLst xmlns:a="http://schemas.openxmlformats.org/drawingml/2006/main" xmlns:r="http://schemas.openxmlformats.org/officeDocument/2006/relationships" xmlns:p="http://schemas.openxmlformats.org/presentationml/2006/main">
  <p:cm authorId="0" dt="2017-12-06T10:47:07.550" idx="2">
    <p:pos x="7442" y="1988"/>
    <p:text>don't know what you are trying to show with this code snippet</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image" Target="../media/image31.emf"/></Relationships>
</file>

<file path=ppt/drawings/drawing1.xml><?xml version="1.0" encoding="utf-8"?>
<c:userShapes xmlns:c="http://schemas.openxmlformats.org/drawingml/2006/chart">
  <cdr:relSizeAnchor xmlns:cdr="http://schemas.openxmlformats.org/drawingml/2006/chartDrawing">
    <cdr:from>
      <cdr:x>0.18182</cdr:x>
      <cdr:y>0.34343</cdr:y>
    </cdr:from>
    <cdr:to>
      <cdr:x>0.24242</cdr:x>
      <cdr:y>0.53535</cdr:y>
    </cdr:to>
    <cdr:sp macro="" textlink="">
      <cdr:nvSpPr>
        <cdr:cNvPr id="2" name="TextBox 1"/>
        <cdr:cNvSpPr txBox="1"/>
      </cdr:nvSpPr>
      <cdr:spPr>
        <a:xfrm xmlns:a="http://schemas.openxmlformats.org/drawingml/2006/main">
          <a:off x="831272" y="942108"/>
          <a:ext cx="277091" cy="52647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drawings/drawing2.xml><?xml version="1.0" encoding="utf-8"?>
<c:userShapes xmlns:c="http://schemas.openxmlformats.org/drawingml/2006/chart">
  <cdr:relSizeAnchor xmlns:cdr="http://schemas.openxmlformats.org/drawingml/2006/chartDrawing">
    <cdr:from>
      <cdr:x>0.18182</cdr:x>
      <cdr:y>0.34343</cdr:y>
    </cdr:from>
    <cdr:to>
      <cdr:x>0.24242</cdr:x>
      <cdr:y>0.53535</cdr:y>
    </cdr:to>
    <cdr:sp macro="" textlink="">
      <cdr:nvSpPr>
        <cdr:cNvPr id="2" name="TextBox 1"/>
        <cdr:cNvSpPr txBox="1"/>
      </cdr:nvSpPr>
      <cdr:spPr>
        <a:xfrm xmlns:a="http://schemas.openxmlformats.org/drawingml/2006/main">
          <a:off x="831272" y="942108"/>
          <a:ext cx="277091" cy="526473"/>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B9DC90-FAC8-42E3-AC70-3C3AA47CED89}" type="datetimeFigureOut">
              <a:rPr lang="en-US" smtClean="0"/>
              <a:t>7/27/18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588D3BF-5548-42E1-A886-0E66B964BB45}" type="slidenum">
              <a:rPr lang="en-US" smtClean="0"/>
              <a:t>‹#›</a:t>
            </a:fld>
            <a:endParaRPr lang="en-US"/>
          </a:p>
        </p:txBody>
      </p:sp>
    </p:spTree>
    <p:extLst>
      <p:ext uri="{BB962C8B-B14F-4D97-AF65-F5344CB8AC3E}">
        <p14:creationId xmlns:p14="http://schemas.microsoft.com/office/powerpoint/2010/main" val="3206953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coming to my defense. </a:t>
            </a:r>
          </a:p>
          <a:p>
            <a:r>
              <a:rPr lang="en-US" dirty="0"/>
              <a:t>During my </a:t>
            </a:r>
            <a:r>
              <a:rPr lang="en-US" dirty="0" err="1"/>
              <a:t>phd</a:t>
            </a:r>
            <a:r>
              <a:rPr lang="en-US" dirty="0"/>
              <a:t> study, I initialize the project of large-scale similarity search</a:t>
            </a:r>
          </a:p>
          <a:p>
            <a:r>
              <a:rPr lang="en-US" dirty="0"/>
              <a:t>Today, I am going to present our contribution to this area. My thesis title is hashing based similarity search over massive dataset</a:t>
            </a:r>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1</a:t>
            </a:fld>
            <a:endParaRPr lang="en-US"/>
          </a:p>
        </p:txBody>
      </p:sp>
    </p:spTree>
    <p:extLst>
      <p:ext uri="{BB962C8B-B14F-4D97-AF65-F5344CB8AC3E}">
        <p14:creationId xmlns:p14="http://schemas.microsoft.com/office/powerpoint/2010/main" val="246204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distance metrics and partition methods. </a:t>
            </a:r>
          </a:p>
          <a:p>
            <a:endParaRPr lang="en-US" dirty="0"/>
          </a:p>
          <a:p>
            <a:r>
              <a:rPr lang="en-US" dirty="0"/>
              <a:t>Design</a:t>
            </a:r>
            <a:r>
              <a:rPr lang="zh-CN" altLang="en-US" dirty="0"/>
              <a:t> </a:t>
            </a:r>
            <a:r>
              <a:rPr lang="en-US" altLang="zh-CN" dirty="0"/>
              <a:t>the</a:t>
            </a:r>
            <a:r>
              <a:rPr lang="zh-CN" altLang="en-US" dirty="0"/>
              <a:t> </a:t>
            </a:r>
            <a:r>
              <a:rPr lang="en-US" altLang="zh-CN" dirty="0"/>
              <a:t>DAG</a:t>
            </a:r>
            <a:r>
              <a:rPr lang="zh-CN" altLang="en-US" dirty="0"/>
              <a:t>, </a:t>
            </a:r>
            <a:r>
              <a:rPr lang="en-US" altLang="zh-CN" dirty="0"/>
              <a:t>Meanwhile,</a:t>
            </a:r>
            <a:r>
              <a:rPr lang="zh-CN" altLang="en-US" dirty="0"/>
              <a:t> </a:t>
            </a:r>
            <a:r>
              <a:rPr lang="en-US" altLang="zh-CN" dirty="0"/>
              <a:t>optimize</a:t>
            </a:r>
            <a:r>
              <a:rPr lang="zh-CN" altLang="en-US" dirty="0"/>
              <a:t> </a:t>
            </a:r>
            <a:r>
              <a:rPr lang="en-US" altLang="zh-CN" dirty="0"/>
              <a:t>the</a:t>
            </a:r>
            <a:r>
              <a:rPr lang="zh-CN" altLang="en-US" dirty="0"/>
              <a:t> </a:t>
            </a:r>
            <a:r>
              <a:rPr lang="en-US" altLang="zh-CN" dirty="0"/>
              <a:t>executions</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Programming</a:t>
            </a:r>
            <a:r>
              <a:rPr lang="zh-CN" altLang="en-US" dirty="0"/>
              <a:t> </a:t>
            </a:r>
            <a:r>
              <a:rPr lang="en-US" altLang="zh-CN" dirty="0"/>
              <a:t>operators</a:t>
            </a:r>
            <a:r>
              <a:rPr lang="zh-CN" altLang="en-US" dirty="0"/>
              <a:t> </a:t>
            </a:r>
            <a:r>
              <a:rPr lang="en-US" dirty="0"/>
              <a:t>are not specifically optimized for LSH workloads</a:t>
            </a:r>
          </a:p>
          <a:p>
            <a:pPr lvl="2"/>
            <a:r>
              <a:rPr lang="en-US" dirty="0"/>
              <a:t>There</a:t>
            </a:r>
            <a:r>
              <a:rPr lang="zh-CN" altLang="en-US" dirty="0"/>
              <a:t> </a:t>
            </a:r>
            <a:r>
              <a:rPr lang="en-US" altLang="zh-CN" dirty="0"/>
              <a:t>are</a:t>
            </a:r>
            <a:r>
              <a:rPr lang="zh-CN" altLang="en-US" dirty="0"/>
              <a:t> </a:t>
            </a:r>
            <a:r>
              <a:rPr lang="en-US" altLang="zh-CN" dirty="0"/>
              <a:t>no</a:t>
            </a:r>
            <a:r>
              <a:rPr lang="zh-CN" altLang="en-US" dirty="0"/>
              <a:t> </a:t>
            </a:r>
            <a:r>
              <a:rPr lang="en-US" altLang="zh-CN" dirty="0"/>
              <a:t>dedicated</a:t>
            </a:r>
            <a:r>
              <a:rPr lang="zh-CN" altLang="en-US" dirty="0"/>
              <a:t> </a:t>
            </a:r>
            <a:r>
              <a:rPr lang="en-US" dirty="0"/>
              <a:t>programming interfaces</a:t>
            </a:r>
            <a:r>
              <a:rPr lang="zh-CN" altLang="en-US" dirty="0"/>
              <a:t> </a:t>
            </a:r>
            <a:r>
              <a:rPr lang="en-US" altLang="zh-CN" dirty="0"/>
              <a:t>for</a:t>
            </a:r>
            <a:r>
              <a:rPr lang="zh-CN" altLang="en-US" dirty="0"/>
              <a:t> </a:t>
            </a:r>
            <a:r>
              <a:rPr lang="en-US" dirty="0"/>
              <a:t>LSH</a:t>
            </a:r>
            <a:r>
              <a:rPr lang="zh-CN" altLang="en-US" dirty="0"/>
              <a:t> </a:t>
            </a:r>
            <a:r>
              <a:rPr lang="en-US" altLang="zh-CN" dirty="0"/>
              <a:t>workloads</a:t>
            </a:r>
            <a:r>
              <a:rPr lang="zh-CN" altLang="en-US" dirty="0"/>
              <a:t> </a:t>
            </a:r>
            <a:r>
              <a:rPr lang="en-US" altLang="zh-CN" dirty="0"/>
              <a:t>and</a:t>
            </a:r>
            <a:r>
              <a:rPr lang="zh-CN" altLang="en-US" dirty="0"/>
              <a:t> </a:t>
            </a:r>
            <a:r>
              <a:rPr lang="en-US" altLang="zh-CN" dirty="0"/>
              <a:t>users</a:t>
            </a:r>
            <a:r>
              <a:rPr lang="zh-CN" altLang="en-US" dirty="0"/>
              <a:t> </a:t>
            </a:r>
            <a:r>
              <a:rPr lang="en-US" altLang="zh-CN" dirty="0"/>
              <a:t>have</a:t>
            </a:r>
            <a:r>
              <a:rPr lang="zh-CN" altLang="en-US" dirty="0"/>
              <a:t> </a:t>
            </a:r>
            <a:r>
              <a:rPr lang="en-US" altLang="zh-CN" dirty="0"/>
              <a:t>to</a:t>
            </a:r>
            <a:r>
              <a:rPr lang="zh-CN" altLang="en-US" dirty="0"/>
              <a:t> </a:t>
            </a:r>
            <a:r>
              <a:rPr lang="en-US" altLang="zh-CN" dirty="0"/>
              <a:t>do</a:t>
            </a:r>
            <a:r>
              <a:rPr lang="zh-CN" altLang="en-US" dirty="0"/>
              <a:t> </a:t>
            </a:r>
            <a:r>
              <a:rPr lang="en-US" altLang="zh-CN" dirty="0"/>
              <a:t>the</a:t>
            </a:r>
            <a:r>
              <a:rPr lang="zh-CN" altLang="en-US" dirty="0"/>
              <a:t> </a:t>
            </a:r>
            <a:r>
              <a:rPr lang="en-US" altLang="zh-CN" dirty="0"/>
              <a:t>translation</a:t>
            </a:r>
            <a:endParaRPr lang="en-US" dirty="0"/>
          </a:p>
          <a:p>
            <a:pPr lvl="2"/>
            <a:r>
              <a:rPr lang="en-US" dirty="0"/>
              <a:t>Users</a:t>
            </a:r>
            <a:r>
              <a:rPr lang="zh-CN" altLang="en-US" dirty="0"/>
              <a:t> </a:t>
            </a:r>
            <a:r>
              <a:rPr lang="en-US" altLang="zh-CN" dirty="0"/>
              <a:t>have</a:t>
            </a:r>
            <a:r>
              <a:rPr lang="zh-CN" altLang="en-US" dirty="0"/>
              <a:t> </a:t>
            </a:r>
            <a:r>
              <a:rPr lang="en-US" altLang="zh-CN" dirty="0"/>
              <a:t>to</a:t>
            </a:r>
            <a:r>
              <a:rPr lang="zh-CN" altLang="en-US" dirty="0"/>
              <a:t> </a:t>
            </a:r>
            <a:r>
              <a:rPr lang="en-US" altLang="zh-CN" dirty="0"/>
              <a:t>optimize</a:t>
            </a:r>
            <a:r>
              <a:rPr lang="zh-CN" altLang="en-US" dirty="0"/>
              <a:t> </a:t>
            </a:r>
            <a:r>
              <a:rPr lang="en-US" altLang="zh-CN" dirty="0"/>
              <a:t>executions</a:t>
            </a:r>
            <a:r>
              <a:rPr lang="zh-CN" altLang="en-US" dirty="0"/>
              <a:t> </a:t>
            </a:r>
            <a:r>
              <a:rPr lang="en-US" altLang="zh-CN" dirty="0"/>
              <a:t>by</a:t>
            </a:r>
            <a:r>
              <a:rPr lang="zh-CN" altLang="en-US" dirty="0"/>
              <a:t> </a:t>
            </a:r>
            <a:r>
              <a:rPr lang="en-US" altLang="zh-CN" dirty="0"/>
              <a:t>themselves</a:t>
            </a:r>
            <a:endParaRPr lang="en-US" dirty="0"/>
          </a:p>
          <a:p>
            <a:pPr marL="0" marR="0" lvl="2"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Face challenges of storage and concurrent queries. </a:t>
            </a:r>
          </a:p>
          <a:p>
            <a:pPr marL="0" marR="0" lvl="2" indent="0" algn="l" defTabSz="914400" rtl="0" eaLnBrk="1" fontAlgn="auto" latinLnBrk="0" hangingPunct="1">
              <a:lnSpc>
                <a:spcPct val="100000"/>
              </a:lnSpc>
              <a:spcBef>
                <a:spcPts val="0"/>
              </a:spcBef>
              <a:spcAft>
                <a:spcPts val="0"/>
              </a:spcAft>
              <a:buClrTx/>
              <a:buSzTx/>
              <a:buFontTx/>
              <a:buNone/>
              <a:tabLst/>
              <a:defRPr/>
            </a:pPr>
            <a:r>
              <a:rPr lang="en-US" dirty="0"/>
              <a:t>Existing solutions resort to open-source big data systems. </a:t>
            </a:r>
          </a:p>
          <a:p>
            <a:r>
              <a:rPr lang="en-US" dirty="0"/>
              <a:t>Adopt existing systems</a:t>
            </a:r>
          </a:p>
        </p:txBody>
      </p:sp>
      <p:sp>
        <p:nvSpPr>
          <p:cNvPr id="4" name="Slide Number Placeholder 3"/>
          <p:cNvSpPr>
            <a:spLocks noGrp="1"/>
          </p:cNvSpPr>
          <p:nvPr>
            <p:ph type="sldNum" sz="quarter" idx="10"/>
          </p:nvPr>
        </p:nvSpPr>
        <p:spPr/>
        <p:txBody>
          <a:bodyPr/>
          <a:lstStyle/>
          <a:p>
            <a:fld id="{5588D3BF-5548-42E1-A886-0E66B964BB45}" type="slidenum">
              <a:rPr lang="en-US" smtClean="0"/>
              <a:t>10</a:t>
            </a:fld>
            <a:endParaRPr lang="en-US"/>
          </a:p>
        </p:txBody>
      </p:sp>
    </p:spTree>
    <p:extLst>
      <p:ext uri="{BB962C8B-B14F-4D97-AF65-F5344CB8AC3E}">
        <p14:creationId xmlns:p14="http://schemas.microsoft.com/office/powerpoint/2010/main" val="1581084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Reduces the development cost by designing a tailor-made, general </a:t>
            </a:r>
          </a:p>
          <a:p>
            <a:r>
              <a:rPr lang="en-US" dirty="0"/>
              <a:t>Achieves high performance by exploring </a:t>
            </a:r>
          </a:p>
        </p:txBody>
      </p:sp>
      <p:sp>
        <p:nvSpPr>
          <p:cNvPr id="4" name="Slide Number Placeholder 3"/>
          <p:cNvSpPr>
            <a:spLocks noGrp="1"/>
          </p:cNvSpPr>
          <p:nvPr>
            <p:ph type="sldNum" sz="quarter" idx="10"/>
          </p:nvPr>
        </p:nvSpPr>
        <p:spPr/>
        <p:txBody>
          <a:bodyPr/>
          <a:lstStyle/>
          <a:p>
            <a:fld id="{5588D3BF-5548-42E1-A886-0E66B964BB45}" type="slidenum">
              <a:rPr lang="en-US" smtClean="0"/>
              <a:t>11</a:t>
            </a:fld>
            <a:endParaRPr lang="en-US"/>
          </a:p>
        </p:txBody>
      </p:sp>
    </p:spTree>
    <p:extLst>
      <p:ext uri="{BB962C8B-B14F-4D97-AF65-F5344CB8AC3E}">
        <p14:creationId xmlns:p14="http://schemas.microsoft.com/office/powerpoint/2010/main" val="17896506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abstractions</a:t>
            </a:r>
          </a:p>
          <a:p>
            <a:r>
              <a:rPr lang="en-US" dirty="0"/>
              <a:t>Functional call</a:t>
            </a:r>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13</a:t>
            </a:fld>
            <a:endParaRPr lang="en-US"/>
          </a:p>
        </p:txBody>
      </p:sp>
    </p:spTree>
    <p:extLst>
      <p:ext uri="{BB962C8B-B14F-4D97-AF65-F5344CB8AC3E}">
        <p14:creationId xmlns:p14="http://schemas.microsoft.com/office/powerpoint/2010/main" val="1268747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to handle hash functions</a:t>
            </a:r>
          </a:p>
          <a:p>
            <a:r>
              <a:rPr lang="en-US" dirty="0"/>
              <a:t>Distances to centers</a:t>
            </a:r>
          </a:p>
          <a:p>
            <a:r>
              <a:rPr lang="en-US" dirty="0"/>
              <a:t>Center of minimum distance</a:t>
            </a:r>
          </a:p>
          <a:p>
            <a:r>
              <a:rPr lang="en-US" dirty="0"/>
              <a:t>Use multiple hash tables to increase the probability of hashing query and its nearest neighbor to the same bucket</a:t>
            </a:r>
          </a:p>
        </p:txBody>
      </p:sp>
      <p:sp>
        <p:nvSpPr>
          <p:cNvPr id="4" name="Slide Number Placeholder 3"/>
          <p:cNvSpPr>
            <a:spLocks noGrp="1"/>
          </p:cNvSpPr>
          <p:nvPr>
            <p:ph type="sldNum" sz="quarter" idx="10"/>
          </p:nvPr>
        </p:nvSpPr>
        <p:spPr/>
        <p:txBody>
          <a:bodyPr/>
          <a:lstStyle/>
          <a:p>
            <a:fld id="{5588D3BF-5548-42E1-A886-0E66B964BB45}" type="slidenum">
              <a:rPr lang="en-US" smtClean="0"/>
              <a:t>14</a:t>
            </a:fld>
            <a:endParaRPr lang="en-US"/>
          </a:p>
        </p:txBody>
      </p:sp>
    </p:spTree>
    <p:extLst>
      <p:ext uri="{BB962C8B-B14F-4D97-AF65-F5344CB8AC3E}">
        <p14:creationId xmlns:p14="http://schemas.microsoft.com/office/powerpoint/2010/main" val="1999185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several APIs, easily hardness</a:t>
            </a:r>
          </a:p>
          <a:p>
            <a:r>
              <a:rPr lang="en-US" dirty="0"/>
              <a:t>User only needs to implement</a:t>
            </a:r>
            <a:r>
              <a:rPr lang="zh-Hans" altLang="en-US" dirty="0"/>
              <a:t> </a:t>
            </a:r>
            <a:r>
              <a:rPr lang="en-US" altLang="zh-Hans" dirty="0"/>
              <a:t>the</a:t>
            </a:r>
            <a:r>
              <a:rPr lang="zh-Hans" altLang="en-US" dirty="0"/>
              <a:t> </a:t>
            </a:r>
            <a:r>
              <a:rPr lang="en-US" altLang="zh-Hans" dirty="0"/>
              <a:t>query</a:t>
            </a:r>
            <a:r>
              <a:rPr lang="zh-Hans" altLang="en-US" dirty="0"/>
              <a:t> </a:t>
            </a:r>
            <a:r>
              <a:rPr lang="en-US" altLang="zh-Hans" dirty="0"/>
              <a:t>function, invoke other APIs in the query function</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15</a:t>
            </a:fld>
            <a:endParaRPr lang="en-US"/>
          </a:p>
        </p:txBody>
      </p:sp>
    </p:spTree>
    <p:extLst>
      <p:ext uri="{BB962C8B-B14F-4D97-AF65-F5344CB8AC3E}">
        <p14:creationId xmlns:p14="http://schemas.microsoft.com/office/powerpoint/2010/main" val="2867335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several APIs, use only need implement answer function</a:t>
            </a:r>
          </a:p>
        </p:txBody>
      </p:sp>
      <p:sp>
        <p:nvSpPr>
          <p:cNvPr id="4" name="Slide Number Placeholder 3"/>
          <p:cNvSpPr>
            <a:spLocks noGrp="1"/>
          </p:cNvSpPr>
          <p:nvPr>
            <p:ph type="sldNum" sz="quarter" idx="10"/>
          </p:nvPr>
        </p:nvSpPr>
        <p:spPr/>
        <p:txBody>
          <a:bodyPr/>
          <a:lstStyle/>
          <a:p>
            <a:fld id="{5588D3BF-5548-42E1-A886-0E66B964BB45}" type="slidenum">
              <a:rPr lang="en-US" smtClean="0"/>
              <a:t>16</a:t>
            </a:fld>
            <a:endParaRPr lang="en-US"/>
          </a:p>
        </p:txBody>
      </p:sp>
    </p:spTree>
    <p:extLst>
      <p:ext uri="{BB962C8B-B14F-4D97-AF65-F5344CB8AC3E}">
        <p14:creationId xmlns:p14="http://schemas.microsoft.com/office/powerpoint/2010/main" val="38372435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user code</a:t>
            </a:r>
          </a:p>
          <a:p>
            <a:r>
              <a:rPr lang="en-US" dirty="0"/>
              <a:t>This is an example of single-probing algorithm, which only probe the nearest bucket in multiple hash tables</a:t>
            </a:r>
          </a:p>
        </p:txBody>
      </p:sp>
      <p:sp>
        <p:nvSpPr>
          <p:cNvPr id="4" name="Slide Number Placeholder 3"/>
          <p:cNvSpPr>
            <a:spLocks noGrp="1"/>
          </p:cNvSpPr>
          <p:nvPr>
            <p:ph type="sldNum" sz="quarter" idx="10"/>
          </p:nvPr>
        </p:nvSpPr>
        <p:spPr/>
        <p:txBody>
          <a:bodyPr/>
          <a:lstStyle/>
          <a:p>
            <a:fld id="{5588D3BF-5548-42E1-A886-0E66B964BB45}" type="slidenum">
              <a:rPr lang="en-US" smtClean="0"/>
              <a:t>17</a:t>
            </a:fld>
            <a:endParaRPr lang="en-US"/>
          </a:p>
        </p:txBody>
      </p:sp>
    </p:spTree>
    <p:extLst>
      <p:ext uri="{BB962C8B-B14F-4D97-AF65-F5344CB8AC3E}">
        <p14:creationId xmlns:p14="http://schemas.microsoft.com/office/powerpoint/2010/main" val="40749589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a:t>
            </a:r>
            <a:r>
              <a:rPr lang="zh-CN" altLang="en-US" dirty="0"/>
              <a:t> </a:t>
            </a:r>
            <a:r>
              <a:rPr lang="en-US" altLang="zh-CN" dirty="0"/>
              <a:t>a</a:t>
            </a:r>
            <a:r>
              <a:rPr lang="zh-CN" altLang="en-US" dirty="0"/>
              <a:t> </a:t>
            </a:r>
            <a:r>
              <a:rPr lang="en-US" altLang="zh-CN" dirty="0"/>
              <a:t>tradeoff,</a:t>
            </a:r>
            <a:r>
              <a:rPr lang="zh-CN" altLang="en-US" dirty="0"/>
              <a:t> </a:t>
            </a:r>
            <a:r>
              <a:rPr lang="en-US" altLang="zh-CN" dirty="0"/>
              <a:t>the</a:t>
            </a:r>
            <a:r>
              <a:rPr lang="zh-CN" altLang="en-US" dirty="0"/>
              <a:t> </a:t>
            </a:r>
            <a:r>
              <a:rPr lang="en-US" altLang="zh-CN" dirty="0"/>
              <a:t>implementation</a:t>
            </a:r>
            <a:r>
              <a:rPr lang="zh-CN" altLang="en-US" dirty="0"/>
              <a:t> </a:t>
            </a:r>
            <a:r>
              <a:rPr lang="en-US" altLang="zh-CN" dirty="0"/>
              <a:t>becomes</a:t>
            </a:r>
            <a:r>
              <a:rPr lang="zh-CN" altLang="en-US" dirty="0"/>
              <a:t> </a:t>
            </a:r>
            <a:r>
              <a:rPr lang="en-US" altLang="zh-CN" dirty="0"/>
              <a:t>much</a:t>
            </a:r>
            <a:r>
              <a:rPr lang="zh-CN" altLang="en-US" dirty="0"/>
              <a:t> </a:t>
            </a:r>
            <a:r>
              <a:rPr lang="en-US" altLang="zh-CN" dirty="0"/>
              <a:t>more</a:t>
            </a:r>
            <a:r>
              <a:rPr lang="zh-CN" altLang="en-US" dirty="0"/>
              <a:t> </a:t>
            </a:r>
            <a:r>
              <a:rPr lang="en-US" altLang="zh-CN" dirty="0"/>
              <a:t>complicated,</a:t>
            </a:r>
            <a:r>
              <a:rPr lang="zh-CN" altLang="en-US" dirty="0"/>
              <a:t> </a:t>
            </a:r>
            <a:r>
              <a:rPr lang="en-US" altLang="zh-CN" dirty="0"/>
              <a:t>let</a:t>
            </a:r>
            <a:r>
              <a:rPr lang="zh-CN" altLang="en-US" dirty="0"/>
              <a:t> </a:t>
            </a:r>
            <a:r>
              <a:rPr lang="en-US" altLang="zh-CN" dirty="0"/>
              <a:t>us</a:t>
            </a:r>
            <a:r>
              <a:rPr lang="zh-CN" altLang="en-US" dirty="0"/>
              <a:t> </a:t>
            </a:r>
            <a:r>
              <a:rPr lang="en-US" altLang="zh-CN" dirty="0"/>
              <a:t>see</a:t>
            </a:r>
            <a:r>
              <a:rPr lang="zh-CN" altLang="en-US" dirty="0"/>
              <a:t> </a:t>
            </a:r>
            <a:r>
              <a:rPr lang="en-US" altLang="zh-CN" dirty="0"/>
              <a:t>how</a:t>
            </a:r>
            <a:r>
              <a:rPr lang="zh-CN" altLang="en-US" dirty="0"/>
              <a:t> </a:t>
            </a:r>
            <a:r>
              <a:rPr lang="en-US" altLang="zh-CN" dirty="0" err="1"/>
              <a:t>LoSHa</a:t>
            </a:r>
            <a:r>
              <a:rPr lang="zh-CN" altLang="en-US" dirty="0"/>
              <a:t> </a:t>
            </a:r>
            <a:r>
              <a:rPr lang="en-US" altLang="zh-CN" dirty="0"/>
              <a:t>reduces</a:t>
            </a:r>
            <a:r>
              <a:rPr lang="zh-CN" altLang="en-US" dirty="0"/>
              <a:t> </a:t>
            </a:r>
            <a:r>
              <a:rPr lang="en-US" altLang="zh-CN" dirty="0"/>
              <a:t>the</a:t>
            </a:r>
            <a:r>
              <a:rPr lang="zh-CN" altLang="en-US" dirty="0"/>
              <a:t> </a:t>
            </a:r>
            <a:r>
              <a:rPr lang="en-US" altLang="zh-CN" dirty="0"/>
              <a:t>development</a:t>
            </a:r>
            <a:r>
              <a:rPr lang="zh-CN" altLang="en-US" dirty="0"/>
              <a:t> </a:t>
            </a:r>
            <a:r>
              <a:rPr lang="en-US" altLang="zh-CN" dirty="0"/>
              <a:t>cost</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18</a:t>
            </a:fld>
            <a:endParaRPr lang="en-US"/>
          </a:p>
        </p:txBody>
      </p:sp>
    </p:spTree>
    <p:extLst>
      <p:ext uri="{BB962C8B-B14F-4D97-AF65-F5344CB8AC3E}">
        <p14:creationId xmlns:p14="http://schemas.microsoft.com/office/powerpoint/2010/main" val="462653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19</a:t>
            </a:fld>
            <a:endParaRPr lang="en-US"/>
          </a:p>
        </p:txBody>
      </p:sp>
    </p:spTree>
    <p:extLst>
      <p:ext uri="{BB962C8B-B14F-4D97-AF65-F5344CB8AC3E}">
        <p14:creationId xmlns:p14="http://schemas.microsoft.com/office/powerpoint/2010/main" val="849852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2400" dirty="0"/>
          </a:p>
          <a:p>
            <a:pPr lvl="2"/>
            <a:endParaRPr lang="en-US" sz="2400" dirty="0"/>
          </a:p>
          <a:p>
            <a:pPr lvl="2"/>
            <a:r>
              <a:rPr lang="en-US" sz="2400" dirty="0"/>
              <a:t>When an item calculates the distance to a received query, the content of that query can be directly retrieved in local machine</a:t>
            </a:r>
          </a:p>
          <a:p>
            <a:pPr lvl="3"/>
            <a:r>
              <a:rPr lang="en-US" sz="1800" dirty="0"/>
              <a:t>Avoid attach query content in the query messages</a:t>
            </a:r>
          </a:p>
          <a:p>
            <a:pPr lvl="3"/>
            <a:r>
              <a:rPr lang="en-US" sz="1800" dirty="0"/>
              <a:t>Significant reduce the communication cost especially for multi-probing LSH</a:t>
            </a:r>
          </a:p>
          <a:p>
            <a:pPr lvl="3"/>
            <a:endParaRPr lang="en-US" sz="1800" dirty="0"/>
          </a:p>
          <a:p>
            <a:pPr lvl="2"/>
            <a:r>
              <a:rPr lang="en-US" sz="2200" dirty="0"/>
              <a:t>If query messages sent to multiple objects in the same worker are the same, only one query message will be sent</a:t>
            </a:r>
          </a:p>
          <a:p>
            <a:pPr lvl="3"/>
            <a:r>
              <a:rPr lang="en-US" sz="1800" dirty="0"/>
              <a:t>Effective when many hash tables are deployed</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21</a:t>
            </a:fld>
            <a:endParaRPr lang="en-US"/>
          </a:p>
        </p:txBody>
      </p:sp>
    </p:spTree>
    <p:extLst>
      <p:ext uri="{BB962C8B-B14F-4D97-AF65-F5344CB8AC3E}">
        <p14:creationId xmlns:p14="http://schemas.microsoft.com/office/powerpoint/2010/main" val="1033786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bag of words</a:t>
            </a:r>
          </a:p>
          <a:p>
            <a:r>
              <a:rPr lang="en-US" dirty="0"/>
              <a:t>Collection of pixels</a:t>
            </a:r>
          </a:p>
          <a:p>
            <a:r>
              <a:rPr lang="en-US" dirty="0"/>
              <a:t>String of ATCG</a:t>
            </a:r>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a:t>
            </a:fld>
            <a:endParaRPr lang="en-US"/>
          </a:p>
        </p:txBody>
      </p:sp>
    </p:spTree>
    <p:extLst>
      <p:ext uri="{BB962C8B-B14F-4D97-AF65-F5344CB8AC3E}">
        <p14:creationId xmlns:p14="http://schemas.microsoft.com/office/powerpoint/2010/main" val="10636407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multi-probing LSH algorithms, an item may be revisited more than once by the same query, especially when L is large</a:t>
            </a:r>
            <a:r>
              <a:rPr lang="en-US" altLang="zh-CN" dirty="0"/>
              <a:t>.</a:t>
            </a:r>
            <a:r>
              <a:rPr lang="zh-CN" altLang="en-US" dirty="0"/>
              <a:t> </a:t>
            </a:r>
            <a:r>
              <a:rPr lang="en-US" altLang="zh-CN" dirty="0" err="1"/>
              <a:t>LoSHa</a:t>
            </a:r>
            <a:r>
              <a:rPr lang="zh-CN" altLang="en-US" dirty="0"/>
              <a:t> </a:t>
            </a:r>
            <a:r>
              <a:rPr lang="en-US" altLang="zh-CN" dirty="0"/>
              <a:t>handles</a:t>
            </a:r>
            <a:r>
              <a:rPr lang="zh-CN" altLang="en-US" dirty="0"/>
              <a:t> </a:t>
            </a:r>
            <a:r>
              <a:rPr lang="en-US" altLang="zh-CN" dirty="0"/>
              <a:t>de-duplication</a:t>
            </a:r>
            <a:r>
              <a:rPr lang="zh-CN" altLang="en-US" dirty="0"/>
              <a:t> </a:t>
            </a:r>
            <a:r>
              <a:rPr lang="en-US" altLang="zh-CN" dirty="0" err="1"/>
              <a:t>flexibaly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22</a:t>
            </a:fld>
            <a:endParaRPr lang="en-US"/>
          </a:p>
        </p:txBody>
      </p:sp>
    </p:spTree>
    <p:extLst>
      <p:ext uri="{BB962C8B-B14F-4D97-AF65-F5344CB8AC3E}">
        <p14:creationId xmlns:p14="http://schemas.microsoft.com/office/powerpoint/2010/main" val="1122034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 characteristics</a:t>
            </a:r>
          </a:p>
        </p:txBody>
      </p:sp>
      <p:sp>
        <p:nvSpPr>
          <p:cNvPr id="4" name="Slide Number Placeholder 3"/>
          <p:cNvSpPr>
            <a:spLocks noGrp="1"/>
          </p:cNvSpPr>
          <p:nvPr>
            <p:ph type="sldNum" sz="quarter" idx="10"/>
          </p:nvPr>
        </p:nvSpPr>
        <p:spPr/>
        <p:txBody>
          <a:bodyPr/>
          <a:lstStyle/>
          <a:p>
            <a:fld id="{5588D3BF-5548-42E1-A886-0E66B964BB45}" type="slidenum">
              <a:rPr lang="en-US" smtClean="0"/>
              <a:t>23</a:t>
            </a:fld>
            <a:endParaRPr lang="en-US"/>
          </a:p>
        </p:txBody>
      </p:sp>
    </p:spTree>
    <p:extLst>
      <p:ext uri="{BB962C8B-B14F-4D97-AF65-F5344CB8AC3E}">
        <p14:creationId xmlns:p14="http://schemas.microsoft.com/office/powerpoint/2010/main" val="3319573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zh-CN" altLang="en-US" dirty="0"/>
              <a:t> </a:t>
            </a:r>
            <a:r>
              <a:rPr lang="en-US" altLang="zh-CN" dirty="0"/>
              <a:t>take</a:t>
            </a:r>
            <a:r>
              <a:rPr lang="zh-CN" altLang="en-US" dirty="0"/>
              <a:t> </a:t>
            </a:r>
            <a:r>
              <a:rPr lang="en-US" altLang="zh-CN" dirty="0"/>
              <a:t>open-source</a:t>
            </a:r>
            <a:r>
              <a:rPr lang="zh-CN" altLang="en-US" dirty="0"/>
              <a:t> </a:t>
            </a:r>
            <a:r>
              <a:rPr lang="en-US" altLang="zh-CN" dirty="0"/>
              <a:t>Spark/</a:t>
            </a:r>
            <a:r>
              <a:rPr lang="en-US" altLang="zh-CN" dirty="0" err="1"/>
              <a:t>Hadoop</a:t>
            </a:r>
            <a:r>
              <a:rPr lang="zh-CN" altLang="en-US" dirty="0"/>
              <a:t> </a:t>
            </a:r>
            <a:r>
              <a:rPr lang="en-US" altLang="zh-CN" dirty="0"/>
              <a:t>implementations,</a:t>
            </a:r>
            <a:r>
              <a:rPr lang="zh-CN" altLang="en-US" dirty="0"/>
              <a:t> </a:t>
            </a:r>
            <a:r>
              <a:rPr lang="en-US" altLang="zh-CN" dirty="0"/>
              <a:t>without</a:t>
            </a:r>
            <a:r>
              <a:rPr lang="zh-CN" altLang="en-US" dirty="0"/>
              <a:t> </a:t>
            </a:r>
            <a:r>
              <a:rPr lang="en-US" altLang="zh-CN" dirty="0"/>
              <a:t>dedicated</a:t>
            </a:r>
            <a:r>
              <a:rPr lang="zh-CN" altLang="en-US" dirty="0"/>
              <a:t> </a:t>
            </a:r>
            <a:r>
              <a:rPr lang="en-US" altLang="zh-CN" dirty="0"/>
              <a:t>operators</a:t>
            </a:r>
            <a:r>
              <a:rPr lang="zh-CN" altLang="en-US" dirty="0"/>
              <a:t> </a:t>
            </a:r>
            <a:r>
              <a:rPr lang="en-US" altLang="zh-CN" dirty="0"/>
              <a:t>and</a:t>
            </a:r>
            <a:r>
              <a:rPr lang="zh-CN" altLang="en-US" dirty="0"/>
              <a:t> </a:t>
            </a:r>
            <a:r>
              <a:rPr lang="en-US" altLang="zh-CN" dirty="0"/>
              <a:t>optimizations</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24</a:t>
            </a:fld>
            <a:endParaRPr lang="en-US"/>
          </a:p>
        </p:txBody>
      </p:sp>
    </p:spTree>
    <p:extLst>
      <p:ext uri="{BB962C8B-B14F-4D97-AF65-F5344CB8AC3E}">
        <p14:creationId xmlns:p14="http://schemas.microsoft.com/office/powerpoint/2010/main" val="28230433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25</a:t>
            </a:fld>
            <a:endParaRPr lang="en-US"/>
          </a:p>
        </p:txBody>
      </p:sp>
    </p:spTree>
    <p:extLst>
      <p:ext uri="{BB962C8B-B14F-4D97-AF65-F5344CB8AC3E}">
        <p14:creationId xmlns:p14="http://schemas.microsoft.com/office/powerpoint/2010/main" val="42016991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PLSH: sparse text data such as tweets</a:t>
            </a:r>
          </a:p>
          <a:p>
            <a:endParaRPr lang="en-US" altLang="zh-CN" dirty="0"/>
          </a:p>
          <a:p>
            <a:r>
              <a:rPr lang="en-US" altLang="zh-CN" dirty="0"/>
              <a:t>6.4</a:t>
            </a:r>
            <a:r>
              <a:rPr lang="zh-CN" altLang="en-US" dirty="0"/>
              <a:t> </a:t>
            </a:r>
            <a:r>
              <a:rPr lang="en-US" altLang="zh-CN" dirty="0"/>
              <a:t>TB</a:t>
            </a:r>
            <a:r>
              <a:rPr lang="zh-CN" altLang="en-US" dirty="0"/>
              <a:t> </a:t>
            </a:r>
            <a:r>
              <a:rPr lang="en-US" altLang="zh-CN" dirty="0"/>
              <a:t>memory</a:t>
            </a:r>
            <a:r>
              <a:rPr lang="zh-CN" altLang="en-US" dirty="0"/>
              <a:t> </a:t>
            </a:r>
            <a:r>
              <a:rPr lang="en-US" altLang="zh-CN" dirty="0"/>
              <a:t>is</a:t>
            </a:r>
            <a:r>
              <a:rPr lang="zh-CN" altLang="en-US" dirty="0"/>
              <a:t> </a:t>
            </a:r>
            <a:r>
              <a:rPr lang="en-US" altLang="zh-CN" dirty="0"/>
              <a:t>a</a:t>
            </a:r>
            <a:r>
              <a:rPr lang="zh-CN" altLang="en-US" dirty="0"/>
              <a:t> </a:t>
            </a:r>
            <a:r>
              <a:rPr lang="en-US" altLang="zh-CN" dirty="0"/>
              <a:t>big</a:t>
            </a:r>
            <a:r>
              <a:rPr lang="zh-CN" altLang="en-US" dirty="0"/>
              <a:t> </a:t>
            </a:r>
            <a:r>
              <a:rPr lang="en-US" altLang="zh-CN" dirty="0"/>
              <a:t>budget</a:t>
            </a:r>
            <a:r>
              <a:rPr lang="zh-CN" altLang="en-US" dirty="0"/>
              <a:t> </a:t>
            </a:r>
            <a:r>
              <a:rPr lang="en-US" altLang="zh-CN" dirty="0"/>
              <a:t>of</a:t>
            </a:r>
            <a:r>
              <a:rPr lang="zh-CN" altLang="en-US" dirty="0"/>
              <a:t> </a:t>
            </a:r>
            <a:r>
              <a:rPr lang="en-US" altLang="zh-CN" dirty="0"/>
              <a:t>the</a:t>
            </a:r>
            <a:r>
              <a:rPr lang="zh-CN" altLang="en-US" dirty="0"/>
              <a:t> </a:t>
            </a:r>
            <a:r>
              <a:rPr lang="en-US" altLang="zh-CN" dirty="0"/>
              <a:t>company</a:t>
            </a:r>
          </a:p>
          <a:p>
            <a:r>
              <a:rPr lang="en-US" dirty="0"/>
              <a:t>Not</a:t>
            </a:r>
            <a:r>
              <a:rPr lang="zh-CN" altLang="en-US" dirty="0"/>
              <a:t> </a:t>
            </a:r>
            <a:r>
              <a:rPr lang="en-US" altLang="zh-CN" dirty="0"/>
              <a:t>applicable</a:t>
            </a:r>
            <a:r>
              <a:rPr lang="zh-CN" altLang="en-US" dirty="0"/>
              <a:t> </a:t>
            </a:r>
            <a:r>
              <a:rPr lang="en-US" altLang="zh-CN" dirty="0"/>
              <a:t>to</a:t>
            </a:r>
            <a:r>
              <a:rPr lang="zh-CN" altLang="en-US" dirty="0"/>
              <a:t> </a:t>
            </a:r>
            <a:r>
              <a:rPr lang="en-US" altLang="zh-CN" dirty="0"/>
              <a:t>small</a:t>
            </a:r>
            <a:r>
              <a:rPr lang="zh-CN" altLang="en-US" dirty="0"/>
              <a:t> </a:t>
            </a:r>
            <a:r>
              <a:rPr lang="en-US" altLang="zh-CN" dirty="0"/>
              <a:t>cluster</a:t>
            </a:r>
            <a:r>
              <a:rPr lang="zh-CN" altLang="en-US" dirty="0"/>
              <a:t> </a:t>
            </a:r>
            <a:r>
              <a:rPr lang="en-US" altLang="zh-CN" dirty="0"/>
              <a:t>of</a:t>
            </a:r>
            <a:r>
              <a:rPr lang="zh-CN" altLang="en-US" dirty="0"/>
              <a:t> </a:t>
            </a:r>
            <a:r>
              <a:rPr lang="en-US" altLang="zh-CN" dirty="0"/>
              <a:t>tens</a:t>
            </a:r>
            <a:r>
              <a:rPr lang="zh-CN" altLang="en-US" dirty="0"/>
              <a:t> </a:t>
            </a:r>
            <a:r>
              <a:rPr lang="en-US" altLang="zh-CN" dirty="0"/>
              <a:t>of</a:t>
            </a:r>
            <a:r>
              <a:rPr lang="zh-CN" altLang="en-US" dirty="0"/>
              <a:t> </a:t>
            </a:r>
            <a:r>
              <a:rPr lang="en-US" altLang="zh-CN" dirty="0"/>
              <a:t>machines</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26</a:t>
            </a:fld>
            <a:endParaRPr lang="en-US"/>
          </a:p>
        </p:txBody>
      </p:sp>
    </p:spTree>
    <p:extLst>
      <p:ext uri="{BB962C8B-B14F-4D97-AF65-F5344CB8AC3E}">
        <p14:creationId xmlns:p14="http://schemas.microsoft.com/office/powerpoint/2010/main" val="12727320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cluster is small</a:t>
            </a:r>
          </a:p>
        </p:txBody>
      </p:sp>
      <p:sp>
        <p:nvSpPr>
          <p:cNvPr id="4" name="Slide Number Placeholder 3"/>
          <p:cNvSpPr>
            <a:spLocks noGrp="1"/>
          </p:cNvSpPr>
          <p:nvPr>
            <p:ph type="sldNum" sz="quarter" idx="10"/>
          </p:nvPr>
        </p:nvSpPr>
        <p:spPr/>
        <p:txBody>
          <a:bodyPr/>
          <a:lstStyle/>
          <a:p>
            <a:fld id="{5588D3BF-5548-42E1-A886-0E66B964BB45}" type="slidenum">
              <a:rPr lang="en-US" smtClean="0"/>
              <a:t>27</a:t>
            </a:fld>
            <a:endParaRPr lang="en-US"/>
          </a:p>
        </p:txBody>
      </p:sp>
    </p:spTree>
    <p:extLst>
      <p:ext uri="{BB962C8B-B14F-4D97-AF65-F5344CB8AC3E}">
        <p14:creationId xmlns:p14="http://schemas.microsoft.com/office/powerpoint/2010/main" val="5947640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Although</a:t>
            </a:r>
            <a:r>
              <a:rPr lang="zh-CN" altLang="en-US" dirty="0"/>
              <a:t> </a:t>
            </a:r>
            <a:r>
              <a:rPr lang="en-US" altLang="zh-CN" dirty="0"/>
              <a:t>m</a:t>
            </a:r>
            <a:r>
              <a:rPr lang="en-US" dirty="0"/>
              <a:t>ultiple</a:t>
            </a:r>
            <a:r>
              <a:rPr lang="zh-CN" altLang="zh-CN" dirty="0"/>
              <a:t>-</a:t>
            </a:r>
            <a:r>
              <a:rPr lang="en-US" altLang="zh-CN" dirty="0"/>
              <a:t>probing</a:t>
            </a:r>
            <a:r>
              <a:rPr lang="zh-CN" altLang="en-US" dirty="0"/>
              <a:t> </a:t>
            </a:r>
            <a:r>
              <a:rPr lang="en-US" altLang="zh-CN" dirty="0"/>
              <a:t>LSH</a:t>
            </a:r>
            <a:r>
              <a:rPr lang="zh-CN" altLang="en-US" dirty="0"/>
              <a:t> </a:t>
            </a:r>
            <a:r>
              <a:rPr lang="en-US" altLang="zh-CN" dirty="0"/>
              <a:t>can</a:t>
            </a:r>
            <a:r>
              <a:rPr lang="zh-CN" altLang="en-US" dirty="0"/>
              <a:t> </a:t>
            </a:r>
            <a:r>
              <a:rPr lang="en-US" altLang="zh-CN" dirty="0"/>
              <a:t>save</a:t>
            </a:r>
            <a:r>
              <a:rPr lang="zh-CN" altLang="en-US" dirty="0"/>
              <a:t> </a:t>
            </a:r>
            <a:r>
              <a:rPr lang="en-US" altLang="zh-CN" dirty="0"/>
              <a:t>memory,</a:t>
            </a:r>
            <a:r>
              <a:rPr lang="zh-CN" altLang="en-US" dirty="0"/>
              <a:t> </a:t>
            </a:r>
            <a:r>
              <a:rPr lang="en-US" altLang="zh-CN" dirty="0"/>
              <a:t>distributed</a:t>
            </a:r>
            <a:r>
              <a:rPr lang="zh-CN" altLang="en-US" dirty="0"/>
              <a:t> </a:t>
            </a:r>
            <a:r>
              <a:rPr lang="en-US" altLang="zh-CN" dirty="0"/>
              <a:t>implementation</a:t>
            </a:r>
            <a:r>
              <a:rPr lang="zh-CN" altLang="en-US" dirty="0"/>
              <a:t> </a:t>
            </a:r>
            <a:r>
              <a:rPr lang="en-US" altLang="zh-CN" dirty="0"/>
              <a:t>is</a:t>
            </a:r>
            <a:r>
              <a:rPr lang="zh-CN" altLang="en-US" dirty="0"/>
              <a:t> </a:t>
            </a:r>
            <a:r>
              <a:rPr lang="en-US" altLang="zh-CN" dirty="0"/>
              <a:t>much</a:t>
            </a:r>
            <a:r>
              <a:rPr lang="zh-CN" altLang="en-US" dirty="0"/>
              <a:t> </a:t>
            </a:r>
            <a:r>
              <a:rPr lang="en-US" altLang="zh-CN" dirty="0"/>
              <a:t>more</a:t>
            </a:r>
            <a:r>
              <a:rPr lang="zh-CN" altLang="en-US" dirty="0"/>
              <a:t> </a:t>
            </a:r>
            <a:r>
              <a:rPr lang="en-US" altLang="zh-CN" dirty="0"/>
              <a:t>complicated</a:t>
            </a:r>
            <a:endParaRPr lang="en-US" dirty="0"/>
          </a:p>
          <a:p>
            <a:r>
              <a:rPr lang="en-US" altLang="zh-CN" dirty="0"/>
              <a:t>200</a:t>
            </a:r>
            <a:r>
              <a:rPr lang="zh-CN" altLang="en-US" dirty="0"/>
              <a:t> </a:t>
            </a:r>
            <a:r>
              <a:rPr lang="en-US" altLang="zh-CN" dirty="0"/>
              <a:t>lines</a:t>
            </a:r>
            <a:r>
              <a:rPr lang="zh-CN" altLang="en-US" dirty="0"/>
              <a:t> </a:t>
            </a:r>
            <a:r>
              <a:rPr lang="en-US" altLang="zh-CN" dirty="0"/>
              <a:t>of</a:t>
            </a:r>
            <a:r>
              <a:rPr lang="zh-CN" altLang="en-US" dirty="0"/>
              <a:t> </a:t>
            </a:r>
            <a:r>
              <a:rPr lang="en-US" altLang="zh-CN" dirty="0"/>
              <a:t>code</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28</a:t>
            </a:fld>
            <a:endParaRPr lang="en-US"/>
          </a:p>
        </p:txBody>
      </p:sp>
    </p:spTree>
    <p:extLst>
      <p:ext uri="{BB962C8B-B14F-4D97-AF65-F5344CB8AC3E}">
        <p14:creationId xmlns:p14="http://schemas.microsoft.com/office/powerpoint/2010/main" val="2382751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29</a:t>
            </a:fld>
            <a:endParaRPr lang="en-US"/>
          </a:p>
        </p:txBody>
      </p:sp>
    </p:spTree>
    <p:extLst>
      <p:ext uri="{BB962C8B-B14F-4D97-AF65-F5344CB8AC3E}">
        <p14:creationId xmlns:p14="http://schemas.microsoft.com/office/powerpoint/2010/main" val="17646337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Applications: recommendation, large-scale prediction, neural network dropout</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30</a:t>
            </a:fld>
            <a:endParaRPr lang="en-US"/>
          </a:p>
        </p:txBody>
      </p:sp>
    </p:spTree>
    <p:extLst>
      <p:ext uri="{BB962C8B-B14F-4D97-AF65-F5344CB8AC3E}">
        <p14:creationId xmlns:p14="http://schemas.microsoft.com/office/powerpoint/2010/main" val="789620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31</a:t>
            </a:fld>
            <a:endParaRPr lang="en-US"/>
          </a:p>
        </p:txBody>
      </p:sp>
    </p:spTree>
    <p:extLst>
      <p:ext uri="{BB962C8B-B14F-4D97-AF65-F5344CB8AC3E}">
        <p14:creationId xmlns:p14="http://schemas.microsoft.com/office/powerpoint/2010/main" val="36864639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User items</a:t>
            </a:r>
          </a:p>
          <a:p>
            <a:r>
              <a:rPr lang="en-US" dirty="0" err="1"/>
              <a:t>VeriGuid</a:t>
            </a:r>
            <a:r>
              <a:rPr lang="en-US" dirty="0"/>
              <a:t> system </a:t>
            </a:r>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3</a:t>
            </a:fld>
            <a:endParaRPr lang="en-US"/>
          </a:p>
        </p:txBody>
      </p:sp>
    </p:spTree>
    <p:extLst>
      <p:ext uri="{BB962C8B-B14F-4D97-AF65-F5344CB8AC3E}">
        <p14:creationId xmlns:p14="http://schemas.microsoft.com/office/powerpoint/2010/main" val="4193947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higher is the similarity, the lower is the complexity</a:t>
            </a:r>
          </a:p>
          <a:p>
            <a:r>
              <a:rPr lang="en-US" baseline="0" dirty="0"/>
              <a:t>We want higher similarity</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32</a:t>
            </a:fld>
            <a:endParaRPr lang="en-US"/>
          </a:p>
        </p:txBody>
      </p:sp>
    </p:spTree>
    <p:extLst>
      <p:ext uri="{BB962C8B-B14F-4D97-AF65-F5344CB8AC3E}">
        <p14:creationId xmlns:p14="http://schemas.microsoft.com/office/powerpoint/2010/main" val="27901669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majority of the items will be affected</a:t>
            </a:r>
          </a:p>
        </p:txBody>
      </p:sp>
      <p:sp>
        <p:nvSpPr>
          <p:cNvPr id="4" name="Slide Number Placeholder 3"/>
          <p:cNvSpPr>
            <a:spLocks noGrp="1"/>
          </p:cNvSpPr>
          <p:nvPr>
            <p:ph type="sldNum" sz="quarter" idx="10"/>
          </p:nvPr>
        </p:nvSpPr>
        <p:spPr/>
        <p:txBody>
          <a:bodyPr/>
          <a:lstStyle/>
          <a:p>
            <a:fld id="{5588D3BF-5548-42E1-A886-0E66B964BB45}" type="slidenum">
              <a:rPr lang="en-US" smtClean="0"/>
              <a:t>33</a:t>
            </a:fld>
            <a:endParaRPr lang="en-US"/>
          </a:p>
        </p:txBody>
      </p:sp>
    </p:spTree>
    <p:extLst>
      <p:ext uri="{BB962C8B-B14F-4D97-AF65-F5344CB8AC3E}">
        <p14:creationId xmlns:p14="http://schemas.microsoft.com/office/powerpoint/2010/main" val="5672414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Based on the idea of multiple scaling factors, we develop new query algorithm, and outperforms both Simple-LSH and ALSH</a:t>
            </a:r>
          </a:p>
        </p:txBody>
      </p:sp>
      <p:sp>
        <p:nvSpPr>
          <p:cNvPr id="4" name="Slide Number Placeholder 3"/>
          <p:cNvSpPr>
            <a:spLocks noGrp="1"/>
          </p:cNvSpPr>
          <p:nvPr>
            <p:ph type="sldNum" sz="quarter" idx="10"/>
          </p:nvPr>
        </p:nvSpPr>
        <p:spPr/>
        <p:txBody>
          <a:bodyPr/>
          <a:lstStyle/>
          <a:p>
            <a:fld id="{E4BD9A76-C457-694D-9067-3B862B4C239D}" type="slidenum">
              <a:rPr lang="en-US" smtClean="0"/>
              <a:pPr/>
              <a:t>36</a:t>
            </a:fld>
            <a:endParaRPr lang="en-US"/>
          </a:p>
        </p:txBody>
      </p:sp>
    </p:spTree>
    <p:extLst>
      <p:ext uri="{BB962C8B-B14F-4D97-AF65-F5344CB8AC3E}">
        <p14:creationId xmlns:p14="http://schemas.microsoft.com/office/powerpoint/2010/main" val="25199800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37</a:t>
            </a:fld>
            <a:endParaRPr lang="en-US"/>
          </a:p>
        </p:txBody>
      </p:sp>
    </p:spTree>
    <p:extLst>
      <p:ext uri="{BB962C8B-B14F-4D97-AF65-F5344CB8AC3E}">
        <p14:creationId xmlns:p14="http://schemas.microsoft.com/office/powerpoint/2010/main" val="33787762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E4BD9A76-C457-694D-9067-3B862B4C239D}" type="slidenum">
              <a:rPr lang="en-US" smtClean="0"/>
              <a:pPr/>
              <a:t>38</a:t>
            </a:fld>
            <a:endParaRPr lang="en-US"/>
          </a:p>
        </p:txBody>
      </p:sp>
    </p:spTree>
    <p:extLst>
      <p:ext uri="{BB962C8B-B14F-4D97-AF65-F5344CB8AC3E}">
        <p14:creationId xmlns:p14="http://schemas.microsoft.com/office/powerpoint/2010/main" val="23709009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39</a:t>
            </a:fld>
            <a:endParaRPr lang="en-US"/>
          </a:p>
        </p:txBody>
      </p:sp>
    </p:spTree>
    <p:extLst>
      <p:ext uri="{BB962C8B-B14F-4D97-AF65-F5344CB8AC3E}">
        <p14:creationId xmlns:p14="http://schemas.microsoft.com/office/powerpoint/2010/main" val="37840719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Among all the algorithms for similarity search, </a:t>
            </a:r>
          </a:p>
        </p:txBody>
      </p:sp>
      <p:sp>
        <p:nvSpPr>
          <p:cNvPr id="4" name="Slide Number Placeholder 3"/>
          <p:cNvSpPr>
            <a:spLocks noGrp="1"/>
          </p:cNvSpPr>
          <p:nvPr>
            <p:ph type="sldNum" sz="quarter" idx="10"/>
          </p:nvPr>
        </p:nvSpPr>
        <p:spPr/>
        <p:txBody>
          <a:bodyPr/>
          <a:lstStyle/>
          <a:p>
            <a:fld id="{5588D3BF-5548-42E1-A886-0E66B964BB45}" type="slidenum">
              <a:rPr lang="en-US" smtClean="0"/>
              <a:t>40</a:t>
            </a:fld>
            <a:endParaRPr lang="en-US"/>
          </a:p>
        </p:txBody>
      </p:sp>
    </p:spTree>
    <p:extLst>
      <p:ext uri="{BB962C8B-B14F-4D97-AF65-F5344CB8AC3E}">
        <p14:creationId xmlns:p14="http://schemas.microsoft.com/office/powerpoint/2010/main" val="414179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L2H has two important operations, projection and quantization. The purpose of L2H is that, </a:t>
            </a:r>
          </a:p>
        </p:txBody>
      </p:sp>
      <p:sp>
        <p:nvSpPr>
          <p:cNvPr id="4" name="Slide Number Placeholder 3"/>
          <p:cNvSpPr>
            <a:spLocks noGrp="1"/>
          </p:cNvSpPr>
          <p:nvPr>
            <p:ph type="sldNum" sz="quarter" idx="10"/>
          </p:nvPr>
        </p:nvSpPr>
        <p:spPr/>
        <p:txBody>
          <a:bodyPr/>
          <a:lstStyle/>
          <a:p>
            <a:fld id="{5588D3BF-5548-42E1-A886-0E66B964BB45}" type="slidenum">
              <a:rPr lang="en-US" smtClean="0"/>
              <a:t>41</a:t>
            </a:fld>
            <a:endParaRPr lang="en-US"/>
          </a:p>
        </p:txBody>
      </p:sp>
    </p:spTree>
    <p:extLst>
      <p:ext uri="{BB962C8B-B14F-4D97-AF65-F5344CB8AC3E}">
        <p14:creationId xmlns:p14="http://schemas.microsoft.com/office/powerpoint/2010/main" val="13206126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methods adopt hamming ranking as query processing algorithm. Before querying</a:t>
            </a:r>
          </a:p>
          <a:p>
            <a:r>
              <a:rPr lang="en-US" dirty="0"/>
              <a:t>Hamming ranking is adopted as the default querying algorithm. Before querying,  during querying. In this example</a:t>
            </a:r>
          </a:p>
          <a:p>
            <a:endParaRPr lang="en-US" dirty="0"/>
          </a:p>
          <a:p>
            <a:r>
              <a:rPr lang="en-US" dirty="0"/>
              <a:t>Datasets</a:t>
            </a:r>
            <a:r>
              <a:rPr lang="en-US" altLang="zh-CN" dirty="0"/>
              <a:t>:</a:t>
            </a:r>
            <a:r>
              <a:rPr lang="zh-CN" altLang="en-US" dirty="0"/>
              <a:t> </a:t>
            </a:r>
            <a:r>
              <a:rPr lang="en-US" altLang="zh-CN" dirty="0"/>
              <a:t>cannot</a:t>
            </a:r>
            <a:r>
              <a:rPr lang="zh-CN" altLang="en-US" dirty="0"/>
              <a:t> </a:t>
            </a:r>
            <a:r>
              <a:rPr lang="en-US" altLang="zh-CN" dirty="0"/>
              <a:t>fit</a:t>
            </a:r>
            <a:r>
              <a:rPr lang="zh-CN" altLang="en-US" dirty="0"/>
              <a:t> </a:t>
            </a:r>
            <a:r>
              <a:rPr lang="en-US" altLang="zh-CN" dirty="0"/>
              <a:t>into</a:t>
            </a:r>
            <a:r>
              <a:rPr lang="zh-CN" altLang="en-US" dirty="0"/>
              <a:t> </a:t>
            </a:r>
            <a:r>
              <a:rPr lang="en-US" altLang="zh-CN" dirty="0"/>
              <a:t>memory</a:t>
            </a:r>
            <a:r>
              <a:rPr lang="zh-CN" altLang="en-US" dirty="0"/>
              <a:t> </a:t>
            </a:r>
            <a:r>
              <a:rPr lang="en-US" altLang="zh-CN" dirty="0"/>
              <a:t>of</a:t>
            </a:r>
            <a:r>
              <a:rPr lang="zh-CN" altLang="en-US" dirty="0"/>
              <a:t> </a:t>
            </a:r>
            <a:r>
              <a:rPr lang="en-US" altLang="zh-CN" dirty="0"/>
              <a:t>single</a:t>
            </a:r>
            <a:r>
              <a:rPr lang="zh-CN" altLang="en-US" dirty="0"/>
              <a:t> </a:t>
            </a:r>
            <a:r>
              <a:rPr lang="en-US" altLang="zh-CN" dirty="0"/>
              <a:t>machine</a:t>
            </a:r>
          </a:p>
          <a:p>
            <a:endParaRPr lang="en-US" dirty="0"/>
          </a:p>
          <a:p>
            <a:r>
              <a:rPr lang="en-US" altLang="zh-CN" dirty="0"/>
              <a:t>of</a:t>
            </a:r>
            <a:r>
              <a:rPr lang="zh-CN" altLang="en-US" dirty="0"/>
              <a:t> </a:t>
            </a:r>
            <a:r>
              <a:rPr lang="en-US" altLang="zh-CN" dirty="0"/>
              <a:t>various</a:t>
            </a:r>
            <a:r>
              <a:rPr lang="zh-CN" altLang="en-US" dirty="0"/>
              <a:t> </a:t>
            </a:r>
            <a:r>
              <a:rPr lang="en-US" altLang="zh-CN" dirty="0"/>
              <a:t>LSH</a:t>
            </a:r>
            <a:r>
              <a:rPr lang="zh-CN" altLang="en-US" dirty="0"/>
              <a:t> </a:t>
            </a:r>
            <a:r>
              <a:rPr lang="en-US" altLang="zh-CN" dirty="0"/>
              <a:t>algorithms</a:t>
            </a:r>
            <a:endParaRPr lang="en-US" dirty="0"/>
          </a:p>
          <a:p>
            <a:r>
              <a:rPr lang="en-US" dirty="0"/>
              <a:t>Concurrent</a:t>
            </a:r>
            <a:r>
              <a:rPr lang="zh-CN" altLang="en-US" dirty="0"/>
              <a:t> </a:t>
            </a:r>
            <a:r>
              <a:rPr lang="en-US" altLang="zh-CN" dirty="0"/>
              <a:t>queries:</a:t>
            </a:r>
            <a:r>
              <a:rPr lang="zh-CN" altLang="en-US" dirty="0"/>
              <a:t> </a:t>
            </a:r>
            <a:r>
              <a:rPr lang="en-US" altLang="zh-CN" dirty="0"/>
              <a:t>require</a:t>
            </a:r>
            <a:r>
              <a:rPr lang="zh-CN" altLang="en-US" dirty="0"/>
              <a:t> </a:t>
            </a:r>
            <a:r>
              <a:rPr lang="en-US" altLang="zh-CN" dirty="0"/>
              <a:t>low</a:t>
            </a:r>
            <a:r>
              <a:rPr lang="zh-CN" altLang="en-US" dirty="0"/>
              <a:t> </a:t>
            </a:r>
            <a:r>
              <a:rPr lang="en-US" altLang="zh-CN" dirty="0"/>
              <a:t>latency</a:t>
            </a:r>
          </a:p>
          <a:p>
            <a:endParaRPr lang="en-US" dirty="0"/>
          </a:p>
          <a:p>
            <a:r>
              <a:rPr lang="en-US" dirty="0"/>
              <a:t>Different</a:t>
            </a:r>
            <a:r>
              <a:rPr lang="zh-CN" altLang="en-US" dirty="0"/>
              <a:t> </a:t>
            </a:r>
            <a:r>
              <a:rPr lang="en-US" altLang="zh-CN" dirty="0"/>
              <a:t>LSH</a:t>
            </a:r>
            <a:r>
              <a:rPr lang="zh-CN" altLang="en-US" dirty="0"/>
              <a:t> </a:t>
            </a:r>
            <a:r>
              <a:rPr lang="en-US" dirty="0"/>
              <a:t>Suit</a:t>
            </a:r>
            <a:r>
              <a:rPr lang="zh-CN" altLang="en-US" dirty="0"/>
              <a:t> </a:t>
            </a:r>
            <a:r>
              <a:rPr lang="en-US" altLang="zh-CN" dirty="0"/>
              <a:t>for</a:t>
            </a:r>
            <a:r>
              <a:rPr lang="zh-CN" altLang="en-US" dirty="0"/>
              <a:t> </a:t>
            </a:r>
            <a:r>
              <a:rPr lang="en-US" altLang="zh-CN" dirty="0"/>
              <a:t>different</a:t>
            </a:r>
            <a:r>
              <a:rPr lang="zh-CN" altLang="en-US" dirty="0"/>
              <a:t> </a:t>
            </a:r>
            <a:r>
              <a:rPr lang="en-US" altLang="zh-CN" dirty="0"/>
              <a:t>application</a:t>
            </a:r>
            <a:r>
              <a:rPr lang="zh-CN" altLang="en-US" dirty="0"/>
              <a:t> </a:t>
            </a:r>
            <a:r>
              <a:rPr lang="en-US" altLang="zh-CN" dirty="0" err="1"/>
              <a:t>scenas</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42</a:t>
            </a:fld>
            <a:endParaRPr lang="en-US"/>
          </a:p>
        </p:txBody>
      </p:sp>
    </p:spTree>
    <p:extLst>
      <p:ext uri="{BB962C8B-B14F-4D97-AF65-F5344CB8AC3E}">
        <p14:creationId xmlns:p14="http://schemas.microsoft.com/office/powerpoint/2010/main" val="4948603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example, both bucket (0, 1) and (1, 0) have the same hamming distance 1 to query q1. When we use longer codelength, such as 20, we have plenty of buckets that have the same hamming distance to the query. </a:t>
            </a:r>
          </a:p>
        </p:txBody>
      </p:sp>
      <p:sp>
        <p:nvSpPr>
          <p:cNvPr id="4" name="Slide Number Placeholder 3"/>
          <p:cNvSpPr>
            <a:spLocks noGrp="1"/>
          </p:cNvSpPr>
          <p:nvPr>
            <p:ph type="sldNum" sz="quarter" idx="10"/>
          </p:nvPr>
        </p:nvSpPr>
        <p:spPr/>
        <p:txBody>
          <a:bodyPr/>
          <a:lstStyle/>
          <a:p>
            <a:fld id="{5588D3BF-5548-42E1-A886-0E66B964BB45}" type="slidenum">
              <a:rPr lang="en-US" smtClean="0"/>
              <a:t>43</a:t>
            </a:fld>
            <a:endParaRPr lang="en-US"/>
          </a:p>
        </p:txBody>
      </p:sp>
    </p:spTree>
    <p:extLst>
      <p:ext uri="{BB962C8B-B14F-4D97-AF65-F5344CB8AC3E}">
        <p14:creationId xmlns:p14="http://schemas.microsoft.com/office/powerpoint/2010/main" val="681109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shows an example of synonyms</a:t>
            </a:r>
          </a:p>
          <a:p>
            <a:r>
              <a:rPr lang="en-US" dirty="0"/>
              <a:t>Similarity search synonyms</a:t>
            </a:r>
          </a:p>
          <a:p>
            <a:r>
              <a:rPr lang="en-US" dirty="0"/>
              <a:t>Useful, Word replacement</a:t>
            </a:r>
          </a:p>
          <a:p>
            <a:r>
              <a:rPr lang="en-US" dirty="0"/>
              <a:t>Enlightening</a:t>
            </a:r>
            <a:r>
              <a:rPr lang="zh-Hans" altLang="en-US" dirty="0"/>
              <a:t>， </a:t>
            </a:r>
            <a:r>
              <a:rPr lang="en-US" altLang="zh-Hans" dirty="0"/>
              <a:t>communication understanding closely related to each other</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4</a:t>
            </a:fld>
            <a:endParaRPr lang="en-US"/>
          </a:p>
        </p:txBody>
      </p:sp>
    </p:spTree>
    <p:extLst>
      <p:ext uri="{BB962C8B-B14F-4D97-AF65-F5344CB8AC3E}">
        <p14:creationId xmlns:p14="http://schemas.microsoft.com/office/powerpoint/2010/main" val="1484000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propose . To solve the coarse-</a:t>
            </a:r>
            <a:r>
              <a:rPr lang="en-US" dirty="0" err="1"/>
              <a:t>grainularity</a:t>
            </a:r>
            <a:r>
              <a:rPr lang="en-US" dirty="0"/>
              <a:t> of hamming distance. We define quantization distance, which takes into account of the absolute projected value, and sums these values of each different bit, and we will be able to distinct buckets of the same hamming distance. The benefit we gain is that we are able to improve the accuracy, in terms of precision</a:t>
            </a:r>
          </a:p>
        </p:txBody>
      </p:sp>
      <p:sp>
        <p:nvSpPr>
          <p:cNvPr id="4" name="Slide Number Placeholder 3"/>
          <p:cNvSpPr>
            <a:spLocks noGrp="1"/>
          </p:cNvSpPr>
          <p:nvPr>
            <p:ph type="sldNum" sz="quarter" idx="10"/>
          </p:nvPr>
        </p:nvSpPr>
        <p:spPr/>
        <p:txBody>
          <a:bodyPr/>
          <a:lstStyle/>
          <a:p>
            <a:fld id="{5588D3BF-5548-42E1-A886-0E66B964BB45}" type="slidenum">
              <a:rPr lang="en-US" smtClean="0"/>
              <a:t>44</a:t>
            </a:fld>
            <a:endParaRPr lang="en-US"/>
          </a:p>
        </p:txBody>
      </p:sp>
    </p:spTree>
    <p:extLst>
      <p:ext uri="{BB962C8B-B14F-4D97-AF65-F5344CB8AC3E}">
        <p14:creationId xmlns:p14="http://schemas.microsoft.com/office/powerpoint/2010/main" val="642988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there will be no free lunch. Expensive ranking. But luckily, we can generate </a:t>
            </a:r>
          </a:p>
        </p:txBody>
      </p:sp>
      <p:sp>
        <p:nvSpPr>
          <p:cNvPr id="4" name="Slide Number Placeholder 3"/>
          <p:cNvSpPr>
            <a:spLocks noGrp="1"/>
          </p:cNvSpPr>
          <p:nvPr>
            <p:ph type="sldNum" sz="quarter" idx="10"/>
          </p:nvPr>
        </p:nvSpPr>
        <p:spPr/>
        <p:txBody>
          <a:bodyPr/>
          <a:lstStyle/>
          <a:p>
            <a:fld id="{5588D3BF-5548-42E1-A886-0E66B964BB45}" type="slidenum">
              <a:rPr lang="en-US" smtClean="0"/>
              <a:t>45</a:t>
            </a:fld>
            <a:endParaRPr lang="en-US"/>
          </a:p>
        </p:txBody>
      </p:sp>
    </p:spTree>
    <p:extLst>
      <p:ext uri="{BB962C8B-B14F-4D97-AF65-F5344CB8AC3E}">
        <p14:creationId xmlns:p14="http://schemas.microsoft.com/office/powerpoint/2010/main" val="1564243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generate bucket to probe, we define the concept of flipping vector</a:t>
            </a:r>
          </a:p>
        </p:txBody>
      </p:sp>
      <p:sp>
        <p:nvSpPr>
          <p:cNvPr id="4" name="Slide Number Placeholder 3"/>
          <p:cNvSpPr>
            <a:spLocks noGrp="1"/>
          </p:cNvSpPr>
          <p:nvPr>
            <p:ph type="sldNum" sz="quarter" idx="10"/>
          </p:nvPr>
        </p:nvSpPr>
        <p:spPr/>
        <p:txBody>
          <a:bodyPr/>
          <a:lstStyle/>
          <a:p>
            <a:fld id="{5588D3BF-5548-42E1-A886-0E66B964BB45}" type="slidenum">
              <a:rPr lang="en-US" smtClean="0"/>
              <a:t>46</a:t>
            </a:fld>
            <a:endParaRPr lang="en-US"/>
          </a:p>
        </p:txBody>
      </p:sp>
    </p:spTree>
    <p:extLst>
      <p:ext uri="{BB962C8B-B14F-4D97-AF65-F5344CB8AC3E}">
        <p14:creationId xmlns:p14="http://schemas.microsoft.com/office/powerpoint/2010/main" val="2168331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generate buckets in ascending order of their quantization distances. We first sort</a:t>
            </a:r>
          </a:p>
        </p:txBody>
      </p:sp>
      <p:sp>
        <p:nvSpPr>
          <p:cNvPr id="4" name="Slide Number Placeholder 3"/>
          <p:cNvSpPr>
            <a:spLocks noGrp="1"/>
          </p:cNvSpPr>
          <p:nvPr>
            <p:ph type="sldNum" sz="quarter" idx="10"/>
          </p:nvPr>
        </p:nvSpPr>
        <p:spPr/>
        <p:txBody>
          <a:bodyPr/>
          <a:lstStyle/>
          <a:p>
            <a:fld id="{5588D3BF-5548-42E1-A886-0E66B964BB45}" type="slidenum">
              <a:rPr lang="en-US" smtClean="0"/>
              <a:t>47</a:t>
            </a:fld>
            <a:endParaRPr lang="en-US"/>
          </a:p>
        </p:txBody>
      </p:sp>
    </p:spTree>
    <p:extLst>
      <p:ext uri="{BB962C8B-B14F-4D97-AF65-F5344CB8AC3E}">
        <p14:creationId xmlns:p14="http://schemas.microsoft.com/office/powerpoint/2010/main" val="42376395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to generate buckets in ascending order of their quantization distance</a:t>
            </a:r>
          </a:p>
        </p:txBody>
      </p:sp>
      <p:sp>
        <p:nvSpPr>
          <p:cNvPr id="4" name="Slide Number Placeholder 3"/>
          <p:cNvSpPr>
            <a:spLocks noGrp="1"/>
          </p:cNvSpPr>
          <p:nvPr>
            <p:ph type="sldNum" sz="quarter" idx="10"/>
          </p:nvPr>
        </p:nvSpPr>
        <p:spPr/>
        <p:txBody>
          <a:bodyPr/>
          <a:lstStyle/>
          <a:p>
            <a:fld id="{5588D3BF-5548-42E1-A886-0E66B964BB45}" type="slidenum">
              <a:rPr lang="en-US" smtClean="0"/>
              <a:t>48</a:t>
            </a:fld>
            <a:endParaRPr lang="en-US"/>
          </a:p>
        </p:txBody>
      </p:sp>
    </p:spTree>
    <p:extLst>
      <p:ext uri="{BB962C8B-B14F-4D97-AF65-F5344CB8AC3E}">
        <p14:creationId xmlns:p14="http://schemas.microsoft.com/office/powerpoint/2010/main" val="13716694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49</a:t>
            </a:fld>
            <a:endParaRPr lang="en-US"/>
          </a:p>
        </p:txBody>
      </p:sp>
    </p:spTree>
    <p:extLst>
      <p:ext uri="{BB962C8B-B14F-4D97-AF65-F5344CB8AC3E}">
        <p14:creationId xmlns:p14="http://schemas.microsoft.com/office/powerpoint/2010/main" val="3050272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50</a:t>
            </a:fld>
            <a:endParaRPr lang="en-US"/>
          </a:p>
        </p:txBody>
      </p:sp>
    </p:spTree>
    <p:extLst>
      <p:ext uri="{BB962C8B-B14F-4D97-AF65-F5344CB8AC3E}">
        <p14:creationId xmlns:p14="http://schemas.microsoft.com/office/powerpoint/2010/main" val="871422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our method does not just apply to one specific algorithm. Our solution works for a wide range of learning to hash algorithms. In this example, we show the improvement over an important algorithm, ITQ.</a:t>
            </a:r>
          </a:p>
        </p:txBody>
      </p:sp>
      <p:sp>
        <p:nvSpPr>
          <p:cNvPr id="4" name="Slide Number Placeholder 3"/>
          <p:cNvSpPr>
            <a:spLocks noGrp="1"/>
          </p:cNvSpPr>
          <p:nvPr>
            <p:ph type="sldNum" sz="quarter" idx="10"/>
          </p:nvPr>
        </p:nvSpPr>
        <p:spPr/>
        <p:txBody>
          <a:bodyPr/>
          <a:lstStyle/>
          <a:p>
            <a:fld id="{5588D3BF-5548-42E1-A886-0E66B964BB45}" type="slidenum">
              <a:rPr lang="en-US" smtClean="0"/>
              <a:t>51</a:t>
            </a:fld>
            <a:endParaRPr lang="en-US"/>
          </a:p>
        </p:txBody>
      </p:sp>
    </p:spTree>
    <p:extLst>
      <p:ext uri="{BB962C8B-B14F-4D97-AF65-F5344CB8AC3E}">
        <p14:creationId xmlns:p14="http://schemas.microsoft.com/office/powerpoint/2010/main" val="1073296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example, we show the improvements of another important algorithm. Note that we choose ITQ and SH because they have more than one thousand citations. </a:t>
            </a:r>
          </a:p>
        </p:txBody>
      </p:sp>
      <p:sp>
        <p:nvSpPr>
          <p:cNvPr id="4" name="Slide Number Placeholder 3"/>
          <p:cNvSpPr>
            <a:spLocks noGrp="1"/>
          </p:cNvSpPr>
          <p:nvPr>
            <p:ph type="sldNum" sz="quarter" idx="10"/>
          </p:nvPr>
        </p:nvSpPr>
        <p:spPr/>
        <p:txBody>
          <a:bodyPr/>
          <a:lstStyle/>
          <a:p>
            <a:fld id="{5588D3BF-5548-42E1-A886-0E66B964BB45}" type="slidenum">
              <a:rPr lang="en-US" smtClean="0"/>
              <a:t>52</a:t>
            </a:fld>
            <a:endParaRPr lang="en-US"/>
          </a:p>
        </p:txBody>
      </p:sp>
    </p:spTree>
    <p:extLst>
      <p:ext uri="{BB962C8B-B14F-4D97-AF65-F5344CB8AC3E}">
        <p14:creationId xmlns:p14="http://schemas.microsoft.com/office/powerpoint/2010/main" val="27221641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Four aspects</a:t>
            </a:r>
          </a:p>
        </p:txBody>
      </p:sp>
      <p:sp>
        <p:nvSpPr>
          <p:cNvPr id="4" name="Slide Number Placeholder 3"/>
          <p:cNvSpPr>
            <a:spLocks noGrp="1"/>
          </p:cNvSpPr>
          <p:nvPr>
            <p:ph type="sldNum" sz="quarter" idx="10"/>
          </p:nvPr>
        </p:nvSpPr>
        <p:spPr/>
        <p:txBody>
          <a:bodyPr/>
          <a:lstStyle/>
          <a:p>
            <a:fld id="{5588D3BF-5548-42E1-A886-0E66B964BB45}" type="slidenum">
              <a:rPr lang="en-US" smtClean="0"/>
              <a:t>55</a:t>
            </a:fld>
            <a:endParaRPr lang="en-US"/>
          </a:p>
        </p:txBody>
      </p:sp>
    </p:spTree>
    <p:extLst>
      <p:ext uri="{BB962C8B-B14F-4D97-AF65-F5344CB8AC3E}">
        <p14:creationId xmlns:p14="http://schemas.microsoft.com/office/powerpoint/2010/main" val="3043964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similar images from a image stock</a:t>
            </a:r>
          </a:p>
          <a:p>
            <a:r>
              <a:rPr lang="en-US" dirty="0"/>
              <a:t>Computer vision: Taobao technique to retrieval billions of their item images. Tencent uses it to face recognition</a:t>
            </a:r>
          </a:p>
        </p:txBody>
      </p:sp>
      <p:sp>
        <p:nvSpPr>
          <p:cNvPr id="4" name="Slide Number Placeholder 3"/>
          <p:cNvSpPr>
            <a:spLocks noGrp="1"/>
          </p:cNvSpPr>
          <p:nvPr>
            <p:ph type="sldNum" sz="quarter" idx="10"/>
          </p:nvPr>
        </p:nvSpPr>
        <p:spPr/>
        <p:txBody>
          <a:bodyPr/>
          <a:lstStyle/>
          <a:p>
            <a:fld id="{5588D3BF-5548-42E1-A886-0E66B964BB45}" type="slidenum">
              <a:rPr lang="en-US" smtClean="0"/>
              <a:t>5</a:t>
            </a:fld>
            <a:endParaRPr lang="en-US"/>
          </a:p>
        </p:txBody>
      </p:sp>
    </p:spTree>
    <p:extLst>
      <p:ext uri="{BB962C8B-B14F-4D97-AF65-F5344CB8AC3E}">
        <p14:creationId xmlns:p14="http://schemas.microsoft.com/office/powerpoint/2010/main" val="30352714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a:t>
            </a:r>
          </a:p>
          <a:p>
            <a:r>
              <a:rPr lang="en-US" dirty="0"/>
              <a:t>Scaling degrades the performance on real-word dataset due to smaller inner product</a:t>
            </a:r>
          </a:p>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56</a:t>
            </a:fld>
            <a:endParaRPr lang="en-US"/>
          </a:p>
        </p:txBody>
      </p:sp>
    </p:spTree>
    <p:extLst>
      <p:ext uri="{BB962C8B-B14F-4D97-AF65-F5344CB8AC3E}">
        <p14:creationId xmlns:p14="http://schemas.microsoft.com/office/powerpoint/2010/main" val="26673798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57</a:t>
            </a:fld>
            <a:endParaRPr lang="en-US"/>
          </a:p>
        </p:txBody>
      </p:sp>
    </p:spTree>
    <p:extLst>
      <p:ext uri="{BB962C8B-B14F-4D97-AF65-F5344CB8AC3E}">
        <p14:creationId xmlns:p14="http://schemas.microsoft.com/office/powerpoint/2010/main" val="30245656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step, I will join </a:t>
            </a:r>
            <a:r>
              <a:rPr lang="en-US" dirty="0" err="1"/>
              <a:t>megagon</a:t>
            </a:r>
            <a:r>
              <a:rPr lang="en-US" dirty="0"/>
              <a:t> labs in the silicon valley. </a:t>
            </a:r>
          </a:p>
          <a:p>
            <a:r>
              <a:rPr lang="en-US" dirty="0"/>
              <a:t>I will study natural language processing that ..</a:t>
            </a:r>
          </a:p>
          <a:p>
            <a:r>
              <a:rPr lang="en-US" dirty="0"/>
              <a:t>Data integration that …</a:t>
            </a:r>
          </a:p>
          <a:p>
            <a:r>
              <a:rPr lang="en-US" dirty="0"/>
              <a:t>My experience on Similarity search and distributed computing can help me develop efficient solutions for problems in </a:t>
            </a:r>
            <a:r>
              <a:rPr lang="en-US"/>
              <a:t>this field. </a:t>
            </a:r>
            <a:endParaRPr lang="en-US" dirty="0"/>
          </a:p>
        </p:txBody>
      </p:sp>
      <p:sp>
        <p:nvSpPr>
          <p:cNvPr id="4" name="Slide Number Placeholder 3"/>
          <p:cNvSpPr>
            <a:spLocks noGrp="1"/>
          </p:cNvSpPr>
          <p:nvPr>
            <p:ph type="sldNum" sz="quarter" idx="10"/>
          </p:nvPr>
        </p:nvSpPr>
        <p:spPr/>
        <p:txBody>
          <a:bodyPr/>
          <a:lstStyle/>
          <a:p>
            <a:fld id="{5588D3BF-5548-42E1-A886-0E66B964BB45}" type="slidenum">
              <a:rPr lang="en-US" smtClean="0"/>
              <a:t>59</a:t>
            </a:fld>
            <a:endParaRPr lang="en-US"/>
          </a:p>
        </p:txBody>
      </p:sp>
    </p:spTree>
    <p:extLst>
      <p:ext uri="{BB962C8B-B14F-4D97-AF65-F5344CB8AC3E}">
        <p14:creationId xmlns:p14="http://schemas.microsoft.com/office/powerpoint/2010/main" val="3047242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hashing? For better efficiency</a:t>
            </a:r>
          </a:p>
          <a:p>
            <a:endParaRPr lang="en-US" dirty="0"/>
          </a:p>
          <a:p>
            <a:r>
              <a:rPr lang="en-US" dirty="0"/>
              <a:t>K-means</a:t>
            </a:r>
          </a:p>
          <a:p>
            <a:r>
              <a:rPr lang="en-US" dirty="0"/>
              <a:t>Closest center</a:t>
            </a:r>
          </a:p>
        </p:txBody>
      </p:sp>
      <p:sp>
        <p:nvSpPr>
          <p:cNvPr id="4" name="Slide Number Placeholder 3"/>
          <p:cNvSpPr>
            <a:spLocks noGrp="1"/>
          </p:cNvSpPr>
          <p:nvPr>
            <p:ph type="sldNum" sz="quarter" idx="10"/>
          </p:nvPr>
        </p:nvSpPr>
        <p:spPr/>
        <p:txBody>
          <a:bodyPr/>
          <a:lstStyle/>
          <a:p>
            <a:fld id="{5588D3BF-5548-42E1-A886-0E66B964BB45}" type="slidenum">
              <a:rPr lang="en-US" smtClean="0"/>
              <a:t>6</a:t>
            </a:fld>
            <a:endParaRPr lang="en-US"/>
          </a:p>
        </p:txBody>
      </p:sp>
    </p:spTree>
    <p:extLst>
      <p:ext uri="{BB962C8B-B14F-4D97-AF65-F5344CB8AC3E}">
        <p14:creationId xmlns:p14="http://schemas.microsoft.com/office/powerpoint/2010/main" val="1941384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Probe nearest buckets first, </a:t>
            </a:r>
          </a:p>
          <a:p>
            <a:r>
              <a:rPr lang="en-US" dirty="0"/>
              <a:t>a small portion of the items</a:t>
            </a:r>
          </a:p>
          <a:p>
            <a:r>
              <a:rPr lang="en-US" dirty="0"/>
              <a:t>Return items close to the best answers (result not that bad)</a:t>
            </a:r>
          </a:p>
        </p:txBody>
      </p:sp>
      <p:sp>
        <p:nvSpPr>
          <p:cNvPr id="4" name="Slide Number Placeholder 3"/>
          <p:cNvSpPr>
            <a:spLocks noGrp="1"/>
          </p:cNvSpPr>
          <p:nvPr>
            <p:ph type="sldNum" sz="quarter" idx="10"/>
          </p:nvPr>
        </p:nvSpPr>
        <p:spPr/>
        <p:txBody>
          <a:bodyPr/>
          <a:lstStyle/>
          <a:p>
            <a:fld id="{5588D3BF-5548-42E1-A886-0E66B964BB45}" type="slidenum">
              <a:rPr lang="en-US" smtClean="0"/>
              <a:t>7</a:t>
            </a:fld>
            <a:endParaRPr lang="en-US"/>
          </a:p>
        </p:txBody>
      </p:sp>
    </p:spTree>
    <p:extLst>
      <p:ext uri="{BB962C8B-B14F-4D97-AF65-F5344CB8AC3E}">
        <p14:creationId xmlns:p14="http://schemas.microsoft.com/office/powerpoint/2010/main" val="1315505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better efficiency, </a:t>
            </a:r>
          </a:p>
          <a:p>
            <a:r>
              <a:rPr lang="en-US" dirty="0"/>
              <a:t>Data of different distribution</a:t>
            </a:r>
          </a:p>
          <a:p>
            <a:endParaRPr lang="en-US" dirty="0"/>
          </a:p>
          <a:p>
            <a:r>
              <a:rPr lang="en-US" dirty="0"/>
              <a:t>However, these algorithms face a few challenges when processing large-scale dataset</a:t>
            </a:r>
          </a:p>
          <a:p>
            <a:r>
              <a:rPr lang="en-US" dirty="0"/>
              <a:t>Always need algorithms with better efficiency</a:t>
            </a:r>
          </a:p>
        </p:txBody>
      </p:sp>
      <p:sp>
        <p:nvSpPr>
          <p:cNvPr id="4" name="Slide Number Placeholder 3"/>
          <p:cNvSpPr>
            <a:spLocks noGrp="1"/>
          </p:cNvSpPr>
          <p:nvPr>
            <p:ph type="sldNum" sz="quarter" idx="10"/>
          </p:nvPr>
        </p:nvSpPr>
        <p:spPr/>
        <p:txBody>
          <a:bodyPr/>
          <a:lstStyle/>
          <a:p>
            <a:fld id="{5588D3BF-5548-42E1-A886-0E66B964BB45}" type="slidenum">
              <a:rPr lang="en-US" smtClean="0"/>
              <a:t>8</a:t>
            </a:fld>
            <a:endParaRPr lang="en-US"/>
          </a:p>
        </p:txBody>
      </p:sp>
    </p:spTree>
    <p:extLst>
      <p:ext uri="{BB962C8B-B14F-4D97-AF65-F5344CB8AC3E}">
        <p14:creationId xmlns:p14="http://schemas.microsoft.com/office/powerpoint/2010/main" val="3948039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thesis makes contributions to these challenges. The first contribution I am going to show is </a:t>
            </a:r>
            <a:r>
              <a:rPr lang="en-US" dirty="0" err="1"/>
              <a:t>LoSHa</a:t>
            </a:r>
            <a:r>
              <a:rPr lang="en-US" dirty="0"/>
              <a:t> system. </a:t>
            </a:r>
          </a:p>
          <a:p>
            <a:r>
              <a:rPr lang="en-US" dirty="0" err="1"/>
              <a:t>LoSHa</a:t>
            </a:r>
            <a:r>
              <a:rPr lang="en-US" dirty="0"/>
              <a:t> proposes to scale out existing algorithms to storage and process datasets in distributed manner</a:t>
            </a:r>
          </a:p>
          <a:p>
            <a:r>
              <a:rPr lang="en-US" dirty="0"/>
              <a:t>Norm-</a:t>
            </a:r>
            <a:r>
              <a:rPr lang="en-US" dirty="0" err="1"/>
              <a:t>rangng</a:t>
            </a:r>
            <a:r>
              <a:rPr lang="en-US" dirty="0"/>
              <a:t> LSH and GQR proposes new algorithms with better efficiency</a:t>
            </a:r>
          </a:p>
        </p:txBody>
      </p:sp>
      <p:sp>
        <p:nvSpPr>
          <p:cNvPr id="4" name="Slide Number Placeholder 3"/>
          <p:cNvSpPr>
            <a:spLocks noGrp="1"/>
          </p:cNvSpPr>
          <p:nvPr>
            <p:ph type="sldNum" sz="quarter" idx="10"/>
          </p:nvPr>
        </p:nvSpPr>
        <p:spPr/>
        <p:txBody>
          <a:bodyPr/>
          <a:lstStyle/>
          <a:p>
            <a:fld id="{5588D3BF-5548-42E1-A886-0E66B964BB45}" type="slidenum">
              <a:rPr lang="en-US" smtClean="0"/>
              <a:t>9</a:t>
            </a:fld>
            <a:endParaRPr lang="en-US"/>
          </a:p>
        </p:txBody>
      </p:sp>
    </p:spTree>
    <p:extLst>
      <p:ext uri="{BB962C8B-B14F-4D97-AF65-F5344CB8AC3E}">
        <p14:creationId xmlns:p14="http://schemas.microsoft.com/office/powerpoint/2010/main" val="32775622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144000" cy="6858000"/>
          </a:xfrm>
          <a:prstGeom prst="rect">
            <a:avLst/>
          </a:prstGeom>
          <a:noFill/>
          <a:ln w="9525">
            <a:noFill/>
            <a:miter lim="800000"/>
            <a:headEnd/>
            <a:tailEnd/>
          </a:ln>
          <a:effectLst/>
        </p:spPr>
        <p:txBody>
          <a:bodyPr wrap="none"/>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en-US" sz="1400">
              <a:solidFill>
                <a:srgbClr val="969696"/>
              </a:solidFill>
              <a:latin typeface="Microsoft YaHei" pitchFamily="34" charset="-122"/>
              <a:ea typeface="Microsoft YaHei" pitchFamily="34" charset="-122"/>
            </a:endParaRPr>
          </a:p>
        </p:txBody>
      </p:sp>
      <p:sp>
        <p:nvSpPr>
          <p:cNvPr id="24578" name="标题占位符 1"/>
          <p:cNvSpPr>
            <a:spLocks noGrp="1"/>
          </p:cNvSpPr>
          <p:nvPr>
            <p:ph type="ctrTitle"/>
          </p:nvPr>
        </p:nvSpPr>
        <p:spPr>
          <a:xfrm>
            <a:off x="685800" y="2130425"/>
            <a:ext cx="7772400" cy="1470025"/>
          </a:xfrm>
        </p:spPr>
        <p:txBody>
          <a:bodyPr/>
          <a:lstStyle>
            <a:lvl1pPr>
              <a:defRPr smtClean="0"/>
            </a:lvl1pPr>
          </a:lstStyle>
          <a:p>
            <a:r>
              <a:rPr lang="zh-CN" altLang="en-US"/>
              <a:t>单击此处编辑母版标题样式</a:t>
            </a:r>
          </a:p>
        </p:txBody>
      </p:sp>
      <p:sp>
        <p:nvSpPr>
          <p:cNvPr id="24579" name="文本占位符 2"/>
          <p:cNvSpPr>
            <a:spLocks noGrp="1"/>
          </p:cNvSpPr>
          <p:nvPr>
            <p:ph type="subTitle" idx="1"/>
          </p:nvPr>
        </p:nvSpPr>
        <p:spPr>
          <a:xfrm>
            <a:off x="1371600" y="3886200"/>
            <a:ext cx="6400800" cy="1752600"/>
          </a:xfrm>
        </p:spPr>
        <p:txBody>
          <a:bodyPr/>
          <a:lstStyle>
            <a:lvl1pPr marL="0" indent="0" algn="ctr">
              <a:buFont typeface="Arial" charset="0"/>
              <a:buNone/>
              <a:defRPr smtClean="0"/>
            </a:lvl1pPr>
          </a:lstStyle>
          <a:p>
            <a:r>
              <a:rPr lang="zh-CN" altLang="en-US"/>
              <a:t>单击此处编辑母版副标题样式</a:t>
            </a:r>
          </a:p>
        </p:txBody>
      </p:sp>
      <p:sp>
        <p:nvSpPr>
          <p:cNvPr id="5" name="日期占位符 3"/>
          <p:cNvSpPr>
            <a:spLocks noGrp="1"/>
          </p:cNvSpPr>
          <p:nvPr>
            <p:ph type="dt" sz="half" idx="10"/>
          </p:nvPr>
        </p:nvSpPr>
        <p:spPr>
          <a:xfrm>
            <a:off x="393700" y="6265863"/>
            <a:ext cx="2133600" cy="476250"/>
          </a:xfrm>
        </p:spPr>
        <p:txBody>
          <a:bodyPr/>
          <a:lstStyle>
            <a:lvl1pPr>
              <a:defRPr/>
            </a:lvl1pPr>
          </a:lstStyle>
          <a:p>
            <a:pPr>
              <a:defRPr/>
            </a:pPr>
            <a:fld id="{9093401A-C4F2-4C93-9E1E-7B73586D6BDF}" type="datetime1">
              <a:rPr lang="zh-CN" altLang="en-US" smtClean="0"/>
              <a:t>2018/7/27</a:t>
            </a:fld>
            <a:endParaRPr lang="en-US" altLang="zh-CN"/>
          </a:p>
        </p:txBody>
      </p:sp>
      <p:sp>
        <p:nvSpPr>
          <p:cNvPr id="6" name="页脚占位符 4"/>
          <p:cNvSpPr>
            <a:spLocks noGrp="1"/>
          </p:cNvSpPr>
          <p:nvPr>
            <p:ph type="ftr" sz="quarter" idx="11"/>
          </p:nvPr>
        </p:nvSpPr>
        <p:spPr>
          <a:xfrm>
            <a:off x="3116263" y="6265863"/>
            <a:ext cx="2895600" cy="476250"/>
          </a:xfrm>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a:xfrm>
            <a:off x="6542088" y="6265863"/>
            <a:ext cx="2133600" cy="476250"/>
          </a:xfrm>
        </p:spPr>
        <p:txBody>
          <a:bodyPr/>
          <a:lstStyle>
            <a:lvl1pPr>
              <a:defRPr/>
            </a:lvl1pPr>
          </a:lstStyle>
          <a:p>
            <a:pPr>
              <a:defRPr/>
            </a:pPr>
            <a:fld id="{91099C42-0F7F-4F22-9044-20192E985F24}" type="slidenum">
              <a:rPr lang="zh-CN" altLang="en-US"/>
              <a:pPr>
                <a:defRPr/>
              </a:pPr>
              <a:t>‹#›</a:t>
            </a:fld>
            <a:endParaRPr lang="en-US" altLang="zh-CN"/>
          </a:p>
        </p:txBody>
      </p:sp>
    </p:spTree>
    <p:extLst>
      <p:ext uri="{BB962C8B-B14F-4D97-AF65-F5344CB8AC3E}">
        <p14:creationId xmlns:p14="http://schemas.microsoft.com/office/powerpoint/2010/main" val="11777671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44D6E571-CE83-4503-89C5-A1A2B187F81D}" type="datetime1">
              <a:rPr lang="zh-CN" altLang="en-US" smtClean="0"/>
              <a:t>2018/7/27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F051039-2926-4A0B-86EE-E798E525A855}" type="slidenum">
              <a:rPr lang="zh-CN" altLang="en-US"/>
              <a:pPr>
                <a:defRPr/>
              </a:pPr>
              <a:t>‹#›</a:t>
            </a:fld>
            <a:endParaRPr lang="en-US" altLang="zh-CN"/>
          </a:p>
        </p:txBody>
      </p:sp>
    </p:spTree>
    <p:extLst>
      <p:ext uri="{BB962C8B-B14F-4D97-AF65-F5344CB8AC3E}">
        <p14:creationId xmlns:p14="http://schemas.microsoft.com/office/powerpoint/2010/main" val="4104342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A02F617-8C82-4373-870C-ED1D94EA7187}" type="datetime1">
              <a:rPr lang="zh-CN" altLang="en-US" smtClean="0"/>
              <a:t>2018/7/27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07056E8-CF42-43BF-A57C-6F7956A768C4}" type="slidenum">
              <a:rPr lang="zh-CN" altLang="en-US"/>
              <a:pPr>
                <a:defRPr/>
              </a:pPr>
              <a:t>‹#›</a:t>
            </a:fld>
            <a:endParaRPr lang="en-US" altLang="zh-CN"/>
          </a:p>
        </p:txBody>
      </p:sp>
    </p:spTree>
    <p:extLst>
      <p:ext uri="{BB962C8B-B14F-4D97-AF65-F5344CB8AC3E}">
        <p14:creationId xmlns:p14="http://schemas.microsoft.com/office/powerpoint/2010/main" val="7216318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C2D2A03A-52C7-43BF-A84E-CC8F98268753}" type="datetime1">
              <a:rPr lang="zh-CN" altLang="en-US" smtClean="0"/>
              <a:t>2018/7/27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EB5FE1-C869-4102-8FDF-826DEABF631D}" type="slidenum">
              <a:rPr lang="zh-CN" altLang="en-US"/>
              <a:pPr>
                <a:defRPr/>
              </a:pPr>
              <a:t>‹#›</a:t>
            </a:fld>
            <a:endParaRPr lang="en-US" altLang="zh-CN"/>
          </a:p>
        </p:txBody>
      </p:sp>
    </p:spTree>
    <p:extLst>
      <p:ext uri="{BB962C8B-B14F-4D97-AF65-F5344CB8AC3E}">
        <p14:creationId xmlns:p14="http://schemas.microsoft.com/office/powerpoint/2010/main" val="1355375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FB1E55D5-D4E1-4AD7-9AEC-63D840B1B890}" type="datetime1">
              <a:rPr lang="zh-CN" altLang="en-US" smtClean="0"/>
              <a:t>2018/7/27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06EB6C-7970-4C42-9ACE-7106ABE3D739}" type="slidenum">
              <a:rPr lang="zh-CN" altLang="en-US"/>
              <a:pPr>
                <a:defRPr/>
              </a:pPr>
              <a:t>‹#›</a:t>
            </a:fld>
            <a:endParaRPr lang="en-US" altLang="zh-CN"/>
          </a:p>
        </p:txBody>
      </p:sp>
    </p:spTree>
    <p:extLst>
      <p:ext uri="{BB962C8B-B14F-4D97-AF65-F5344CB8AC3E}">
        <p14:creationId xmlns:p14="http://schemas.microsoft.com/office/powerpoint/2010/main" val="2254437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71C6877D-47D5-4690-8242-0D73A1C49325}" type="datetime1">
              <a:rPr lang="zh-CN" altLang="en-US" smtClean="0"/>
              <a:t>2018/7/27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0336554-1C97-4051-8183-3B463184F52B}" type="slidenum">
              <a:rPr lang="zh-CN" altLang="en-US"/>
              <a:pPr>
                <a:defRPr/>
              </a:pPr>
              <a:t>‹#›</a:t>
            </a:fld>
            <a:endParaRPr lang="en-US" altLang="zh-CN"/>
          </a:p>
        </p:txBody>
      </p:sp>
    </p:spTree>
    <p:extLst>
      <p:ext uri="{BB962C8B-B14F-4D97-AF65-F5344CB8AC3E}">
        <p14:creationId xmlns:p14="http://schemas.microsoft.com/office/powerpoint/2010/main" val="2151790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AE13E806-2C65-4D09-830E-BA6B64BB33FF}" type="datetime1">
              <a:rPr lang="zh-CN" altLang="en-US" smtClean="0"/>
              <a:t>2018/7/27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384E2EB-5BB4-47B4-BE39-B08AB9CA955C}" type="slidenum">
              <a:rPr lang="zh-CN" altLang="en-US"/>
              <a:pPr>
                <a:defRPr/>
              </a:pPr>
              <a:t>‹#›</a:t>
            </a:fld>
            <a:endParaRPr lang="en-US" altLang="zh-CN"/>
          </a:p>
        </p:txBody>
      </p:sp>
    </p:spTree>
    <p:extLst>
      <p:ext uri="{BB962C8B-B14F-4D97-AF65-F5344CB8AC3E}">
        <p14:creationId xmlns:p14="http://schemas.microsoft.com/office/powerpoint/2010/main" val="28408078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0223DBE8-7EBC-4005-977F-3CDA94BB4324}" type="datetime1">
              <a:rPr lang="zh-CN" altLang="en-US" smtClean="0"/>
              <a:t>2018/7/27</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B038D69E-78ED-4B89-A019-7C40DE863273}" type="slidenum">
              <a:rPr lang="zh-CN" altLang="en-US"/>
              <a:pPr>
                <a:defRPr/>
              </a:pPr>
              <a:t>‹#›</a:t>
            </a:fld>
            <a:endParaRPr lang="en-US" altLang="zh-CN"/>
          </a:p>
        </p:txBody>
      </p:sp>
    </p:spTree>
    <p:extLst>
      <p:ext uri="{BB962C8B-B14F-4D97-AF65-F5344CB8AC3E}">
        <p14:creationId xmlns:p14="http://schemas.microsoft.com/office/powerpoint/2010/main" val="1831090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C25047B6-FF58-4261-8B59-0D4FC640E4C3}" type="datetime1">
              <a:rPr lang="zh-CN" altLang="en-US" smtClean="0"/>
              <a:t>2018/7/27</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016068E-7067-439A-8F87-C08773A1C15F}" type="slidenum">
              <a:rPr lang="zh-CN" altLang="en-US"/>
              <a:pPr>
                <a:defRPr/>
              </a:pPr>
              <a:t>‹#›</a:t>
            </a:fld>
            <a:endParaRPr lang="en-US" altLang="zh-CN"/>
          </a:p>
        </p:txBody>
      </p:sp>
    </p:spTree>
    <p:extLst>
      <p:ext uri="{BB962C8B-B14F-4D97-AF65-F5344CB8AC3E}">
        <p14:creationId xmlns:p14="http://schemas.microsoft.com/office/powerpoint/2010/main" val="4702205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3648A720-241A-4527-85E2-F35E12F7188B}" type="datetime1">
              <a:rPr lang="zh-CN" altLang="en-US" smtClean="0"/>
              <a:t>2018/7/27</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E80BCC21-C492-40FC-8B89-ECC42E3A0A0C}" type="slidenum">
              <a:rPr lang="zh-CN" altLang="en-US"/>
              <a:pPr>
                <a:defRPr/>
              </a:pPr>
              <a:t>‹#›</a:t>
            </a:fld>
            <a:endParaRPr lang="en-US" altLang="zh-CN"/>
          </a:p>
        </p:txBody>
      </p:sp>
    </p:spTree>
    <p:extLst>
      <p:ext uri="{BB962C8B-B14F-4D97-AF65-F5344CB8AC3E}">
        <p14:creationId xmlns:p14="http://schemas.microsoft.com/office/powerpoint/2010/main" val="33356440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6D4BAD2B-74A4-4DF8-96FD-C85E930AF786}" type="datetime1">
              <a:rPr lang="zh-CN" altLang="en-US" smtClean="0"/>
              <a:t>2018/7/27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6FF0F4E8-03A6-476D-9696-776A46044542}" type="slidenum">
              <a:rPr lang="zh-CN" altLang="en-US"/>
              <a:pPr>
                <a:defRPr/>
              </a:pPr>
              <a:t>‹#›</a:t>
            </a:fld>
            <a:endParaRPr lang="en-US" altLang="zh-CN"/>
          </a:p>
        </p:txBody>
      </p:sp>
    </p:spTree>
    <p:extLst>
      <p:ext uri="{BB962C8B-B14F-4D97-AF65-F5344CB8AC3E}">
        <p14:creationId xmlns:p14="http://schemas.microsoft.com/office/powerpoint/2010/main" val="1126860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atin typeface="Times New Roman" panose="02020603050405020304" pitchFamily="18" charset="0"/>
                <a:cs typeface="Times New Roman" panose="02020603050405020304" pitchFamily="18"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sz="2800"/>
            </a:lvl1pPr>
            <a:lvl2pPr marL="742950" indent="-285750">
              <a:buFont typeface="Arial" panose="020B0604020202020204" pitchFamily="34" charset="0"/>
              <a:buChar char="•"/>
              <a:defRPr sz="2400"/>
            </a:lvl2pPr>
            <a:lvl3pPr>
              <a:defRPr sz="2000"/>
            </a:lvl3pPr>
            <a:lvl4pPr marL="1600200" indent="-228600">
              <a:buFont typeface="Arial" panose="020B0604020202020204" pitchFamily="34" charset="0"/>
              <a:buChar char="•"/>
              <a:defRPr sz="1600"/>
            </a:lvl4pPr>
            <a:lvl5pPr marL="2057400" indent="-228600">
              <a:buFont typeface="Arial" panose="020B0604020202020204" pitchFamily="34" charset="0"/>
              <a:buChar char="•"/>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pPr>
              <a:defRPr/>
            </a:pPr>
            <a:fld id="{4CB94A36-9A0B-46BE-A741-A033F2F0FE84}" type="datetime1">
              <a:rPr lang="zh-CN" altLang="en-US" smtClean="0"/>
              <a:t>2018/7/27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DD68CCA8-12BE-43F9-A7A8-9AC3550629EE}" type="slidenum">
              <a:rPr lang="zh-CN" altLang="en-US"/>
              <a:pPr>
                <a:defRPr/>
              </a:pPr>
              <a:t>‹#›</a:t>
            </a:fld>
            <a:endParaRPr lang="en-US" altLang="zh-CN" dirty="0"/>
          </a:p>
        </p:txBody>
      </p:sp>
    </p:spTree>
    <p:extLst>
      <p:ext uri="{BB962C8B-B14F-4D97-AF65-F5344CB8AC3E}">
        <p14:creationId xmlns:p14="http://schemas.microsoft.com/office/powerpoint/2010/main" val="29744285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C390424E-2397-4743-AD68-499B39F81BB6}" type="datetime1">
              <a:rPr lang="zh-CN" altLang="en-US" smtClean="0"/>
              <a:t>2018/7/27</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A0FB15-E12B-41F5-8BF9-A0FCFE8F2885}" type="slidenum">
              <a:rPr lang="zh-CN" altLang="en-US"/>
              <a:pPr>
                <a:defRPr/>
              </a:pPr>
              <a:t>‹#›</a:t>
            </a:fld>
            <a:endParaRPr lang="en-US" altLang="zh-CN"/>
          </a:p>
        </p:txBody>
      </p:sp>
    </p:spTree>
    <p:extLst>
      <p:ext uri="{BB962C8B-B14F-4D97-AF65-F5344CB8AC3E}">
        <p14:creationId xmlns:p14="http://schemas.microsoft.com/office/powerpoint/2010/main" val="3450391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77A2F343-83F1-4653-9126-35E14AC4F2CB}" type="datetime1">
              <a:rPr lang="zh-CN" altLang="en-US" smtClean="0"/>
              <a:t>2018/7/27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150A161-A908-418C-A292-EFD96C6AA877}" type="slidenum">
              <a:rPr lang="zh-CN" altLang="en-US"/>
              <a:pPr>
                <a:defRPr/>
              </a:pPr>
              <a:t>‹#›</a:t>
            </a:fld>
            <a:endParaRPr lang="en-US" altLang="zh-CN"/>
          </a:p>
        </p:txBody>
      </p:sp>
    </p:spTree>
    <p:extLst>
      <p:ext uri="{BB962C8B-B14F-4D97-AF65-F5344CB8AC3E}">
        <p14:creationId xmlns:p14="http://schemas.microsoft.com/office/powerpoint/2010/main" val="24300608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26E066F4-9A28-475E-B4FD-E68B917416B3}" type="datetime1">
              <a:rPr lang="zh-CN" altLang="en-US" smtClean="0"/>
              <a:t>2018/7/27</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5E4C2AF-C23D-4B30-834E-72BF28D2DCF3}" type="slidenum">
              <a:rPr lang="zh-CN" altLang="en-US"/>
              <a:pPr>
                <a:defRPr/>
              </a:pPr>
              <a:t>‹#›</a:t>
            </a:fld>
            <a:endParaRPr lang="en-US" altLang="zh-CN"/>
          </a:p>
        </p:txBody>
      </p:sp>
    </p:spTree>
    <p:extLst>
      <p:ext uri="{BB962C8B-B14F-4D97-AF65-F5344CB8AC3E}">
        <p14:creationId xmlns:p14="http://schemas.microsoft.com/office/powerpoint/2010/main" val="2157487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EFE9A8BB-72EC-401C-B507-082944B1B7CB}" type="datetime1">
              <a:rPr lang="zh-CN" altLang="en-US" smtClean="0"/>
              <a:t>2018/7/27</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1F0603B-0F1A-49C4-95EE-CAAEDD666540}" type="slidenum">
              <a:rPr lang="zh-CN" altLang="en-US"/>
              <a:pPr>
                <a:defRPr/>
              </a:pPr>
              <a:t>‹#›</a:t>
            </a:fld>
            <a:endParaRPr lang="en-US" altLang="zh-CN"/>
          </a:p>
        </p:txBody>
      </p:sp>
    </p:spTree>
    <p:extLst>
      <p:ext uri="{BB962C8B-B14F-4D97-AF65-F5344CB8AC3E}">
        <p14:creationId xmlns:p14="http://schemas.microsoft.com/office/powerpoint/2010/main" val="1991054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8A37C7D0-B3B3-4360-BD61-DA2D17687CF6}" type="datetime1">
              <a:rPr lang="zh-CN" altLang="en-US" smtClean="0"/>
              <a:t>2018/7/27</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8167CF6-7022-4DCE-B008-4FBDB02BF829}" type="slidenum">
              <a:rPr lang="zh-CN" altLang="en-US"/>
              <a:pPr>
                <a:defRPr/>
              </a:pPr>
              <a:t>‹#›</a:t>
            </a:fld>
            <a:endParaRPr lang="en-US" altLang="zh-CN"/>
          </a:p>
        </p:txBody>
      </p:sp>
    </p:spTree>
    <p:extLst>
      <p:ext uri="{BB962C8B-B14F-4D97-AF65-F5344CB8AC3E}">
        <p14:creationId xmlns:p14="http://schemas.microsoft.com/office/powerpoint/2010/main" val="29152229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78597FD3-7957-434B-906F-6B61E11AD4ED}" type="datetime1">
              <a:rPr lang="zh-CN" altLang="en-US" smtClean="0"/>
              <a:t>2018/7/27</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E6D846AD-D853-440D-8ED7-CAF9ED29B381}" type="slidenum">
              <a:rPr lang="zh-CN" altLang="en-US"/>
              <a:pPr>
                <a:defRPr/>
              </a:pPr>
              <a:t>‹#›</a:t>
            </a:fld>
            <a:endParaRPr lang="en-US" altLang="zh-CN"/>
          </a:p>
        </p:txBody>
      </p:sp>
    </p:spTree>
    <p:extLst>
      <p:ext uri="{BB962C8B-B14F-4D97-AF65-F5344CB8AC3E}">
        <p14:creationId xmlns:p14="http://schemas.microsoft.com/office/powerpoint/2010/main" val="3927241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DD46BBD-9AAE-4338-9ED0-DA5AC215A102}" type="datetime1">
              <a:rPr lang="zh-CN" altLang="en-US" smtClean="0"/>
              <a:t>2018/7/27</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5AFDFA5-65F3-48F1-B6F9-9D73920CCCE0}" type="slidenum">
              <a:rPr lang="zh-CN" altLang="en-US"/>
              <a:pPr>
                <a:defRPr/>
              </a:pPr>
              <a:t>‹#›</a:t>
            </a:fld>
            <a:endParaRPr lang="en-US" altLang="zh-CN"/>
          </a:p>
        </p:txBody>
      </p:sp>
    </p:spTree>
    <p:extLst>
      <p:ext uri="{BB962C8B-B14F-4D97-AF65-F5344CB8AC3E}">
        <p14:creationId xmlns:p14="http://schemas.microsoft.com/office/powerpoint/2010/main" val="1216974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BA984727-7C3C-430C-B831-C18049B6CF41}" type="datetime1">
              <a:rPr lang="zh-CN" altLang="en-US" smtClean="0"/>
              <a:t>2018/7/27</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8DE909D2-82B3-4A65-9650-317438145B9D}" type="slidenum">
              <a:rPr lang="zh-CN" altLang="en-US"/>
              <a:pPr>
                <a:defRPr/>
              </a:pPr>
              <a:t>‹#›</a:t>
            </a:fld>
            <a:endParaRPr lang="en-US" altLang="zh-CN"/>
          </a:p>
        </p:txBody>
      </p:sp>
    </p:spTree>
    <p:extLst>
      <p:ext uri="{BB962C8B-B14F-4D97-AF65-F5344CB8AC3E}">
        <p14:creationId xmlns:p14="http://schemas.microsoft.com/office/powerpoint/2010/main" val="4002421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4817F1F-249E-4DDF-A105-53A252D13D10}" type="datetime1">
              <a:rPr lang="zh-CN" altLang="en-US" smtClean="0"/>
              <a:t>2018/7/27</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349EDAA-8CE1-4A8B-9AC0-57A6CF9DFE29}" type="slidenum">
              <a:rPr lang="zh-CN" altLang="en-US"/>
              <a:pPr>
                <a:defRPr/>
              </a:pPr>
              <a:t>‹#›</a:t>
            </a:fld>
            <a:endParaRPr lang="en-US" altLang="zh-CN"/>
          </a:p>
        </p:txBody>
      </p:sp>
    </p:spTree>
    <p:extLst>
      <p:ext uri="{BB962C8B-B14F-4D97-AF65-F5344CB8AC3E}">
        <p14:creationId xmlns:p14="http://schemas.microsoft.com/office/powerpoint/2010/main" val="3239624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A893327-E75B-4A5C-8968-42882528879E}" type="datetime1">
              <a:rPr lang="zh-CN" altLang="en-US" smtClean="0"/>
              <a:t>2018/7/27</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62E90C6-3BC6-43EE-B761-990392B38D95}" type="slidenum">
              <a:rPr lang="zh-CN" altLang="en-US"/>
              <a:pPr>
                <a:defRPr/>
              </a:pPr>
              <a:t>‹#›</a:t>
            </a:fld>
            <a:endParaRPr lang="en-US" altLang="zh-CN"/>
          </a:p>
        </p:txBody>
      </p:sp>
    </p:spTree>
    <p:extLst>
      <p:ext uri="{BB962C8B-B14F-4D97-AF65-F5344CB8AC3E}">
        <p14:creationId xmlns:p14="http://schemas.microsoft.com/office/powerpoint/2010/main" val="22335077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hyperlink" Target="http://www.nordridesign.cn/index.php" TargetMode="Externa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
          <p:cNvSpPr>
            <a:spLocks noChangeArrowheads="1"/>
          </p:cNvSpPr>
          <p:nvPr userDrawn="1"/>
        </p:nvSpPr>
        <p:spPr bwMode="auto">
          <a:xfrm>
            <a:off x="0" y="0"/>
            <a:ext cx="9144000" cy="6858000"/>
          </a:xfrm>
          <a:prstGeom prst="rect">
            <a:avLst/>
          </a:prstGeom>
          <a:noFill/>
          <a:ln w="9525">
            <a:noFill/>
            <a:miter lim="800000"/>
            <a:headEnd/>
            <a:tailEnd/>
          </a:ln>
          <a:effectLst/>
        </p:spPr>
        <p:txBody>
          <a:bodyPr wrap="none"/>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defRPr/>
            </a:pPr>
            <a:endParaRPr lang="zh-CN" altLang="en-US" sz="1400">
              <a:solidFill>
                <a:srgbClr val="969696"/>
              </a:solidFill>
              <a:latin typeface="Microsoft YaHei" pitchFamily="34" charset="-122"/>
              <a:ea typeface="Microsoft YaHei" pitchFamily="34" charset="-122"/>
            </a:endParaRPr>
          </a:p>
        </p:txBody>
      </p:sp>
      <p:sp>
        <p:nvSpPr>
          <p:cNvPr id="1027" name="标题占位符 1"/>
          <p:cNvSpPr>
            <a:spLocks noGrp="1"/>
          </p:cNvSpPr>
          <p:nvPr>
            <p:ph type="title"/>
          </p:nvPr>
        </p:nvSpPr>
        <p:spPr bwMode="auto">
          <a:xfrm>
            <a:off x="457200" y="476250"/>
            <a:ext cx="82296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文本占位符 2"/>
          <p:cNvSpPr>
            <a:spLocks noGrp="1"/>
          </p:cNvSpPr>
          <p:nvPr>
            <p:ph type="body" idx="1"/>
          </p:nvPr>
        </p:nvSpPr>
        <p:spPr bwMode="auto">
          <a:xfrm>
            <a:off x="457200" y="1125538"/>
            <a:ext cx="8229600"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03963"/>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latin typeface="STXihei" pitchFamily="2" charset="-122"/>
                <a:ea typeface="STXihei" pitchFamily="2" charset="-122"/>
              </a:defRPr>
            </a:lvl1pPr>
          </a:lstStyle>
          <a:p>
            <a:pPr>
              <a:defRPr/>
            </a:pPr>
            <a:fld id="{6D68132A-57D9-4881-AF2D-6307AE614F93}" type="datetime1">
              <a:rPr lang="zh-CN" altLang="en-US" smtClean="0"/>
              <a:t>2018/7/27</a:t>
            </a:fld>
            <a:endParaRPr lang="en-US" altLang="zh-CN"/>
          </a:p>
        </p:txBody>
      </p:sp>
      <p:sp>
        <p:nvSpPr>
          <p:cNvPr id="5" name="页脚占位符 4"/>
          <p:cNvSpPr>
            <a:spLocks noGrp="1"/>
          </p:cNvSpPr>
          <p:nvPr>
            <p:ph type="ftr" sz="quarter" idx="3"/>
          </p:nvPr>
        </p:nvSpPr>
        <p:spPr>
          <a:xfrm>
            <a:off x="3124200" y="6303963"/>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latin typeface="STXihei" pitchFamily="2" charset="-122"/>
                <a:ea typeface="STXihei" pitchFamily="2" charset="-122"/>
              </a:defRPr>
            </a:lvl1pPr>
          </a:lstStyle>
          <a:p>
            <a:pPr>
              <a:defRPr/>
            </a:pPr>
            <a:endParaRPr lang="zh-CN" altLang="en-US"/>
          </a:p>
        </p:txBody>
      </p:sp>
      <p:sp>
        <p:nvSpPr>
          <p:cNvPr id="6" name="灯片编号占位符 5"/>
          <p:cNvSpPr>
            <a:spLocks noGrp="1"/>
          </p:cNvSpPr>
          <p:nvPr>
            <p:ph type="sldNum" sz="quarter" idx="4"/>
          </p:nvPr>
        </p:nvSpPr>
        <p:spPr>
          <a:xfrm>
            <a:off x="6553200" y="6303963"/>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latin typeface="STXihei" pitchFamily="2" charset="-122"/>
                <a:ea typeface="STXihei" pitchFamily="2" charset="-122"/>
              </a:defRPr>
            </a:lvl1pPr>
          </a:lstStyle>
          <a:p>
            <a:pPr>
              <a:defRPr/>
            </a:pPr>
            <a:fld id="{2525D0BE-EFBA-4CB3-B01D-DCB307F9773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52"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Lst>
  <p:hf hdr="0" ftr="0" dt="0"/>
  <p:txStyles>
    <p:titleStyle>
      <a:lvl1pPr algn="l" rtl="0" eaLnBrk="0" fontAlgn="base" hangingPunct="0">
        <a:spcBef>
          <a:spcPct val="0"/>
        </a:spcBef>
        <a:spcAft>
          <a:spcPct val="0"/>
        </a:spcAft>
        <a:defRPr sz="2400" b="1" kern="1200">
          <a:solidFill>
            <a:schemeClr val="tx1"/>
          </a:solidFill>
          <a:latin typeface="SimHei" pitchFamily="49" charset="-122"/>
          <a:ea typeface="SimHei" pitchFamily="49" charset="-122"/>
          <a:cs typeface="+mj-cs"/>
        </a:defRPr>
      </a:lvl1pPr>
      <a:lvl2pPr algn="l" rtl="0" eaLnBrk="0" fontAlgn="base" hangingPunct="0">
        <a:spcBef>
          <a:spcPct val="0"/>
        </a:spcBef>
        <a:spcAft>
          <a:spcPct val="0"/>
        </a:spcAft>
        <a:defRPr sz="2400" b="1">
          <a:solidFill>
            <a:schemeClr val="tx1"/>
          </a:solidFill>
          <a:latin typeface="SimHei" pitchFamily="49" charset="-122"/>
          <a:ea typeface="SimHei" pitchFamily="49" charset="-122"/>
        </a:defRPr>
      </a:lvl2pPr>
      <a:lvl3pPr algn="l" rtl="0" eaLnBrk="0" fontAlgn="base" hangingPunct="0">
        <a:spcBef>
          <a:spcPct val="0"/>
        </a:spcBef>
        <a:spcAft>
          <a:spcPct val="0"/>
        </a:spcAft>
        <a:defRPr sz="2400" b="1">
          <a:solidFill>
            <a:schemeClr val="tx1"/>
          </a:solidFill>
          <a:latin typeface="SimHei" pitchFamily="49" charset="-122"/>
          <a:ea typeface="SimHei" pitchFamily="49" charset="-122"/>
        </a:defRPr>
      </a:lvl3pPr>
      <a:lvl4pPr algn="l" rtl="0" eaLnBrk="0" fontAlgn="base" hangingPunct="0">
        <a:spcBef>
          <a:spcPct val="0"/>
        </a:spcBef>
        <a:spcAft>
          <a:spcPct val="0"/>
        </a:spcAft>
        <a:defRPr sz="2400" b="1">
          <a:solidFill>
            <a:schemeClr val="tx1"/>
          </a:solidFill>
          <a:latin typeface="SimHei" pitchFamily="49" charset="-122"/>
          <a:ea typeface="SimHei" pitchFamily="49" charset="-122"/>
        </a:defRPr>
      </a:lvl4pPr>
      <a:lvl5pPr algn="l" rtl="0" eaLnBrk="0" fontAlgn="base" hangingPunct="0">
        <a:spcBef>
          <a:spcPct val="0"/>
        </a:spcBef>
        <a:spcAft>
          <a:spcPct val="0"/>
        </a:spcAft>
        <a:defRPr sz="2400" b="1">
          <a:solidFill>
            <a:schemeClr val="tx1"/>
          </a:solidFill>
          <a:latin typeface="SimHei" pitchFamily="49" charset="-122"/>
          <a:ea typeface="SimHei" pitchFamily="49" charset="-122"/>
        </a:defRPr>
      </a:lvl5pPr>
      <a:lvl6pPr marL="457200" algn="l" rtl="0" fontAlgn="base">
        <a:spcBef>
          <a:spcPct val="0"/>
        </a:spcBef>
        <a:spcAft>
          <a:spcPct val="0"/>
        </a:spcAft>
        <a:defRPr sz="2400" b="1">
          <a:solidFill>
            <a:schemeClr val="tx1"/>
          </a:solidFill>
          <a:latin typeface="黑体" pitchFamily="2" charset="-122"/>
          <a:ea typeface="黑体" pitchFamily="2" charset="-122"/>
        </a:defRPr>
      </a:lvl6pPr>
      <a:lvl7pPr marL="914400" algn="l" rtl="0" fontAlgn="base">
        <a:spcBef>
          <a:spcPct val="0"/>
        </a:spcBef>
        <a:spcAft>
          <a:spcPct val="0"/>
        </a:spcAft>
        <a:defRPr sz="2400" b="1">
          <a:solidFill>
            <a:schemeClr val="tx1"/>
          </a:solidFill>
          <a:latin typeface="黑体" pitchFamily="2" charset="-122"/>
          <a:ea typeface="黑体" pitchFamily="2" charset="-122"/>
        </a:defRPr>
      </a:lvl7pPr>
      <a:lvl8pPr marL="1371600" algn="l" rtl="0" fontAlgn="base">
        <a:spcBef>
          <a:spcPct val="0"/>
        </a:spcBef>
        <a:spcAft>
          <a:spcPct val="0"/>
        </a:spcAft>
        <a:defRPr sz="2400" b="1">
          <a:solidFill>
            <a:schemeClr val="tx1"/>
          </a:solidFill>
          <a:latin typeface="黑体" pitchFamily="2" charset="-122"/>
          <a:ea typeface="黑体" pitchFamily="2" charset="-122"/>
        </a:defRPr>
      </a:lvl8pPr>
      <a:lvl9pPr marL="1828800" algn="l" rtl="0" fontAlgn="base">
        <a:spcBef>
          <a:spcPct val="0"/>
        </a:spcBef>
        <a:spcAft>
          <a:spcPct val="0"/>
        </a:spcAft>
        <a:defRPr sz="2400" b="1">
          <a:solidFill>
            <a:schemeClr val="tx1"/>
          </a:solidFill>
          <a:latin typeface="黑体" pitchFamily="2" charset="-122"/>
          <a:ea typeface="黑体" pitchFamily="2" charset="-122"/>
        </a:defRPr>
      </a:lvl9pPr>
    </p:titleStyle>
    <p:bodyStyle>
      <a:lvl1pPr marL="342900" indent="-342900" algn="l" rtl="0" eaLnBrk="0" fontAlgn="base" hangingPunct="0">
        <a:spcBef>
          <a:spcPct val="20000"/>
        </a:spcBef>
        <a:spcAft>
          <a:spcPct val="0"/>
        </a:spcAft>
        <a:buFont typeface="Arial" charset="0"/>
        <a:buChar char="•"/>
        <a:defRPr sz="2000" kern="1200">
          <a:solidFill>
            <a:schemeClr val="tx1"/>
          </a:solidFill>
          <a:latin typeface="STXihei" pitchFamily="2" charset="-122"/>
          <a:ea typeface="STXihei" pitchFamily="2"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STXihei" pitchFamily="2" charset="-122"/>
          <a:ea typeface="STXihei" pitchFamily="2" charset="-122"/>
          <a:cs typeface="+mn-cs"/>
        </a:defRPr>
      </a:lvl2pPr>
      <a:lvl3pPr marL="1143000" indent="-228600" algn="l" rtl="0" eaLnBrk="0" fontAlgn="base" hangingPunct="0">
        <a:spcBef>
          <a:spcPct val="20000"/>
        </a:spcBef>
        <a:spcAft>
          <a:spcPct val="0"/>
        </a:spcAft>
        <a:buFont typeface="Arial" charset="0"/>
        <a:buChar char="•"/>
        <a:defRPr sz="1600" kern="1200">
          <a:solidFill>
            <a:schemeClr val="tx1"/>
          </a:solidFill>
          <a:latin typeface="STXihei" pitchFamily="2" charset="-122"/>
          <a:ea typeface="STXihei" pitchFamily="2" charset="-122"/>
          <a:cs typeface="+mn-cs"/>
        </a:defRPr>
      </a:lvl3pPr>
      <a:lvl4pPr marL="1600200" indent="-228600" algn="l" rtl="0" eaLnBrk="0" fontAlgn="base" hangingPunct="0">
        <a:spcBef>
          <a:spcPct val="20000"/>
        </a:spcBef>
        <a:spcAft>
          <a:spcPct val="0"/>
        </a:spcAft>
        <a:buFont typeface="Arial" charset="0"/>
        <a:buChar char="–"/>
        <a:defRPr sz="1400" kern="1200">
          <a:solidFill>
            <a:schemeClr val="tx1"/>
          </a:solidFill>
          <a:latin typeface="STXihei" pitchFamily="2" charset="-122"/>
          <a:ea typeface="STXihei" pitchFamily="2" charset="-122"/>
          <a:cs typeface="+mn-cs"/>
        </a:defRPr>
      </a:lvl4pPr>
      <a:lvl5pPr marL="2057400" indent="-228600" algn="l" rtl="0" eaLnBrk="0" fontAlgn="base" hangingPunct="0">
        <a:spcBef>
          <a:spcPct val="20000"/>
        </a:spcBef>
        <a:spcAft>
          <a:spcPct val="0"/>
        </a:spcAft>
        <a:buFont typeface="Arial" charset="0"/>
        <a:buChar char="»"/>
        <a:defRPr sz="1400" kern="1200">
          <a:solidFill>
            <a:schemeClr val="tx1"/>
          </a:solidFill>
          <a:latin typeface="STXihei" pitchFamily="2" charset="-122"/>
          <a:ea typeface="STXihei" pitchFamily="2"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460"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pitchFamily="34" charset="0"/>
                <a:ea typeface="宋体" pitchFamily="2" charset="-122"/>
              </a:defRPr>
            </a:lvl1pPr>
          </a:lstStyle>
          <a:p>
            <a:pPr>
              <a:defRPr/>
            </a:pPr>
            <a:fld id="{B9741F15-8A89-4697-89B8-1484A4683F6F}" type="datetime1">
              <a:rPr lang="zh-CN" altLang="en-US" smtClean="0"/>
              <a:t>2018/7/27</a:t>
            </a:fld>
            <a:endParaRPr lang="en-US" altLang="zh-CN"/>
          </a:p>
        </p:txBody>
      </p:sp>
      <p:sp>
        <p:nvSpPr>
          <p:cNvPr id="19461"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libri" pitchFamily="34" charset="0"/>
                <a:ea typeface="宋体" pitchFamily="2" charset="-122"/>
              </a:defRPr>
            </a:lvl1pPr>
          </a:lstStyle>
          <a:p>
            <a:pPr>
              <a:defRPr/>
            </a:pPr>
            <a:endParaRPr lang="en-US" altLang="zh-CN"/>
          </a:p>
        </p:txBody>
      </p:sp>
      <p:sp>
        <p:nvSpPr>
          <p:cNvPr id="19462"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itchFamily="34" charset="0"/>
                <a:ea typeface="宋体" pitchFamily="2" charset="-122"/>
              </a:defRPr>
            </a:lvl1pPr>
          </a:lstStyle>
          <a:p>
            <a:pPr>
              <a:defRPr/>
            </a:pPr>
            <a:fld id="{195B5C49-AA68-4BEE-AFCE-FCD8A1D5B0E2}" type="slidenum">
              <a:rPr lang="zh-CN" altLang="en-US"/>
              <a:pPr>
                <a:defRPr/>
              </a:pPr>
              <a:t>‹#›</a:t>
            </a:fld>
            <a:endParaRPr lang="en-US" altLang="zh-CN"/>
          </a:p>
        </p:txBody>
      </p:sp>
      <p:sp>
        <p:nvSpPr>
          <p:cNvPr id="19463" name="Text Box 7"/>
          <p:cNvSpPr txBox="1">
            <a:spLocks noChangeArrowheads="1"/>
          </p:cNvSpPr>
          <p:nvPr userDrawn="1"/>
        </p:nvSpPr>
        <p:spPr bwMode="auto">
          <a:xfrm>
            <a:off x="3813175"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P</a:t>
            </a:r>
          </a:p>
        </p:txBody>
      </p:sp>
      <p:sp>
        <p:nvSpPr>
          <p:cNvPr id="19464" name="Text Box 8"/>
          <p:cNvSpPr txBox="1">
            <a:spLocks noChangeArrowheads="1"/>
          </p:cNvSpPr>
          <p:nvPr userDrawn="1"/>
        </p:nvSpPr>
        <p:spPr bwMode="auto">
          <a:xfrm>
            <a:off x="4029075"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o</a:t>
            </a:r>
          </a:p>
        </p:txBody>
      </p:sp>
      <p:sp>
        <p:nvSpPr>
          <p:cNvPr id="19465" name="Text Box 9"/>
          <p:cNvSpPr txBox="1">
            <a:spLocks noChangeArrowheads="1"/>
          </p:cNvSpPr>
          <p:nvPr userDrawn="1"/>
        </p:nvSpPr>
        <p:spPr bwMode="auto">
          <a:xfrm>
            <a:off x="4256088"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w</a:t>
            </a:r>
          </a:p>
        </p:txBody>
      </p:sp>
      <p:sp>
        <p:nvSpPr>
          <p:cNvPr id="19466" name="Text Box 10"/>
          <p:cNvSpPr txBox="1">
            <a:spLocks noChangeArrowheads="1"/>
          </p:cNvSpPr>
          <p:nvPr userDrawn="1"/>
        </p:nvSpPr>
        <p:spPr bwMode="auto">
          <a:xfrm>
            <a:off x="4543425"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e</a:t>
            </a:r>
          </a:p>
        </p:txBody>
      </p:sp>
      <p:sp>
        <p:nvSpPr>
          <p:cNvPr id="19467" name="Text Box 11"/>
          <p:cNvSpPr txBox="1">
            <a:spLocks noChangeArrowheads="1"/>
          </p:cNvSpPr>
          <p:nvPr userDrawn="1"/>
        </p:nvSpPr>
        <p:spPr bwMode="auto">
          <a:xfrm>
            <a:off x="4757738"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r</a:t>
            </a:r>
          </a:p>
        </p:txBody>
      </p:sp>
      <p:sp>
        <p:nvSpPr>
          <p:cNvPr id="19468" name="Text Box 12"/>
          <p:cNvSpPr txBox="1">
            <a:spLocks noChangeArrowheads="1"/>
          </p:cNvSpPr>
          <p:nvPr userDrawn="1"/>
        </p:nvSpPr>
        <p:spPr bwMode="auto">
          <a:xfrm>
            <a:off x="5037138"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B</a:t>
            </a:r>
          </a:p>
        </p:txBody>
      </p:sp>
      <p:sp>
        <p:nvSpPr>
          <p:cNvPr id="19469" name="Text Box 13"/>
          <p:cNvSpPr txBox="1">
            <a:spLocks noChangeArrowheads="1"/>
          </p:cNvSpPr>
          <p:nvPr userDrawn="1"/>
        </p:nvSpPr>
        <p:spPr bwMode="auto">
          <a:xfrm>
            <a:off x="5264150"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a</a:t>
            </a:r>
          </a:p>
        </p:txBody>
      </p:sp>
      <p:sp>
        <p:nvSpPr>
          <p:cNvPr id="19470" name="Text Box 14"/>
          <p:cNvSpPr txBox="1">
            <a:spLocks noChangeArrowheads="1"/>
          </p:cNvSpPr>
          <p:nvPr userDrawn="1"/>
        </p:nvSpPr>
        <p:spPr bwMode="auto">
          <a:xfrm>
            <a:off x="5478463" y="2536825"/>
            <a:ext cx="361950" cy="641350"/>
          </a:xfrm>
          <a:prstGeom prst="rect">
            <a:avLst/>
          </a:prstGeom>
          <a:noFill/>
          <a:ln w="9525">
            <a:noFill/>
            <a:miter lim="800000"/>
            <a:headEnd/>
            <a:tailEnd/>
          </a:ln>
          <a:effec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sz="3600">
                <a:latin typeface="Impact" pitchFamily="34" charset="0"/>
              </a:rPr>
              <a:t>r</a:t>
            </a:r>
          </a:p>
        </p:txBody>
      </p:sp>
      <p:sp>
        <p:nvSpPr>
          <p:cNvPr id="19471" name="Text Box 15"/>
          <p:cNvSpPr txBox="1">
            <a:spLocks noChangeArrowheads="1"/>
          </p:cNvSpPr>
          <p:nvPr userDrawn="1"/>
        </p:nvSpPr>
        <p:spPr bwMode="auto">
          <a:xfrm>
            <a:off x="3808413" y="3019425"/>
            <a:ext cx="2005012" cy="274638"/>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200">
                <a:ea typeface="Microsoft YaHei" pitchFamily="34" charset="-122"/>
              </a:rPr>
              <a:t>中国专业</a:t>
            </a:r>
            <a:r>
              <a:rPr lang="en-US" altLang="zh-CN" sz="1200">
                <a:ea typeface="Microsoft YaHei" pitchFamily="34" charset="-122"/>
              </a:rPr>
              <a:t>PPT</a:t>
            </a:r>
            <a:r>
              <a:rPr lang="zh-CN" altLang="en-US" sz="1200">
                <a:ea typeface="Microsoft YaHei" pitchFamily="34" charset="-122"/>
              </a:rPr>
              <a:t>设计交流论坛</a:t>
            </a:r>
          </a:p>
        </p:txBody>
      </p:sp>
      <p:pic>
        <p:nvPicPr>
          <p:cNvPr id="19472" name="Picture 16" descr="logo"/>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3116263" y="2525713"/>
            <a:ext cx="782637"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73" name="Picture 17" descr="logo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2563813" y="2347913"/>
            <a:ext cx="382905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6" name="Rectangle 18">
            <a:hlinkClick r:id="rId15"/>
          </p:cNvPr>
          <p:cNvSpPr>
            <a:spLocks noChangeArrowheads="1"/>
          </p:cNvSpPr>
          <p:nvPr userDrawn="1"/>
        </p:nvSpPr>
        <p:spPr bwMode="auto">
          <a:xfrm>
            <a:off x="2484438" y="2060575"/>
            <a:ext cx="3987800" cy="1655763"/>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defRPr/>
            </a:pPr>
            <a:endParaRPr lang="zh-CN" altLang="en-US"/>
          </a:p>
        </p:txBody>
      </p:sp>
    </p:spTree>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ntr" presetSubtype="0" fill="hold" grpId="0" nodeType="withEffect">
                                  <p:stCondLst>
                                    <p:cond delay="0"/>
                                  </p:stCondLst>
                                  <p:childTnLst>
                                    <p:set>
                                      <p:cBhvr>
                                        <p:cTn id="6" dur="1" fill="hold">
                                          <p:stCondLst>
                                            <p:cond delay="0"/>
                                          </p:stCondLst>
                                        </p:cTn>
                                        <p:tgtEl>
                                          <p:spTgt spid="19463"/>
                                        </p:tgtEl>
                                        <p:attrNameLst>
                                          <p:attrName>style.visibility</p:attrName>
                                        </p:attrNameLst>
                                      </p:cBhvr>
                                      <p:to>
                                        <p:strVal val="visible"/>
                                      </p:to>
                                    </p:set>
                                    <p:animEffect transition="in" filter="wipe(down)">
                                      <p:cBhvr>
                                        <p:cTn id="7" dur="580">
                                          <p:stCondLst>
                                            <p:cond delay="0"/>
                                          </p:stCondLst>
                                        </p:cTn>
                                        <p:tgtEl>
                                          <p:spTgt spid="19463"/>
                                        </p:tgtEl>
                                      </p:cBhvr>
                                    </p:animEffect>
                                    <p:anim calcmode="lin" valueType="num">
                                      <p:cBhvr>
                                        <p:cTn id="8" dur="1822" tmFilter="0,0; 0.14,0.36; 0.43,0.73; 0.71,0.91; 1.0,1.0">
                                          <p:stCondLst>
                                            <p:cond delay="0"/>
                                          </p:stCondLst>
                                        </p:cTn>
                                        <p:tgtEl>
                                          <p:spTgt spid="1946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946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946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946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9463"/>
                                        </p:tgtEl>
                                        <p:attrNameLst>
                                          <p:attrName>ppt_y</p:attrName>
                                        </p:attrNameLst>
                                      </p:cBhvr>
                                      <p:tavLst>
                                        <p:tav tm="0" fmla="#ppt_y-sin(pi*$)/81">
                                          <p:val>
                                            <p:fltVal val="0"/>
                                          </p:val>
                                        </p:tav>
                                        <p:tav tm="100000">
                                          <p:val>
                                            <p:fltVal val="1"/>
                                          </p:val>
                                        </p:tav>
                                      </p:tavLst>
                                    </p:anim>
                                    <p:animScale>
                                      <p:cBhvr>
                                        <p:cTn id="13" dur="26">
                                          <p:stCondLst>
                                            <p:cond delay="650"/>
                                          </p:stCondLst>
                                        </p:cTn>
                                        <p:tgtEl>
                                          <p:spTgt spid="19463"/>
                                        </p:tgtEl>
                                      </p:cBhvr>
                                      <p:to x="100000" y="60000"/>
                                    </p:animScale>
                                    <p:animScale>
                                      <p:cBhvr>
                                        <p:cTn id="14" dur="166" decel="50000">
                                          <p:stCondLst>
                                            <p:cond delay="676"/>
                                          </p:stCondLst>
                                        </p:cTn>
                                        <p:tgtEl>
                                          <p:spTgt spid="19463"/>
                                        </p:tgtEl>
                                      </p:cBhvr>
                                      <p:to x="100000" y="100000"/>
                                    </p:animScale>
                                    <p:animScale>
                                      <p:cBhvr>
                                        <p:cTn id="15" dur="26">
                                          <p:stCondLst>
                                            <p:cond delay="1312"/>
                                          </p:stCondLst>
                                        </p:cTn>
                                        <p:tgtEl>
                                          <p:spTgt spid="19463"/>
                                        </p:tgtEl>
                                      </p:cBhvr>
                                      <p:to x="100000" y="80000"/>
                                    </p:animScale>
                                    <p:animScale>
                                      <p:cBhvr>
                                        <p:cTn id="16" dur="166" decel="50000">
                                          <p:stCondLst>
                                            <p:cond delay="1338"/>
                                          </p:stCondLst>
                                        </p:cTn>
                                        <p:tgtEl>
                                          <p:spTgt spid="19463"/>
                                        </p:tgtEl>
                                      </p:cBhvr>
                                      <p:to x="100000" y="100000"/>
                                    </p:animScale>
                                    <p:animScale>
                                      <p:cBhvr>
                                        <p:cTn id="17" dur="26">
                                          <p:stCondLst>
                                            <p:cond delay="1642"/>
                                          </p:stCondLst>
                                        </p:cTn>
                                        <p:tgtEl>
                                          <p:spTgt spid="19463"/>
                                        </p:tgtEl>
                                      </p:cBhvr>
                                      <p:to x="100000" y="90000"/>
                                    </p:animScale>
                                    <p:animScale>
                                      <p:cBhvr>
                                        <p:cTn id="18" dur="166" decel="50000">
                                          <p:stCondLst>
                                            <p:cond delay="1668"/>
                                          </p:stCondLst>
                                        </p:cTn>
                                        <p:tgtEl>
                                          <p:spTgt spid="19463"/>
                                        </p:tgtEl>
                                      </p:cBhvr>
                                      <p:to x="100000" y="100000"/>
                                    </p:animScale>
                                    <p:animScale>
                                      <p:cBhvr>
                                        <p:cTn id="19" dur="26">
                                          <p:stCondLst>
                                            <p:cond delay="1808"/>
                                          </p:stCondLst>
                                        </p:cTn>
                                        <p:tgtEl>
                                          <p:spTgt spid="19463"/>
                                        </p:tgtEl>
                                      </p:cBhvr>
                                      <p:to x="100000" y="95000"/>
                                    </p:animScale>
                                    <p:animScale>
                                      <p:cBhvr>
                                        <p:cTn id="20" dur="166" decel="50000">
                                          <p:stCondLst>
                                            <p:cond delay="1834"/>
                                          </p:stCondLst>
                                        </p:cTn>
                                        <p:tgtEl>
                                          <p:spTgt spid="19463"/>
                                        </p:tgtEl>
                                      </p:cBhvr>
                                      <p:to x="100000" y="100000"/>
                                    </p:animScale>
                                  </p:childTnLst>
                                </p:cTn>
                              </p:par>
                              <p:par>
                                <p:cTn id="21" presetID="26" presetClass="entr" presetSubtype="0" fill="hold" grpId="0" nodeType="withEffect">
                                  <p:stCondLst>
                                    <p:cond delay="100"/>
                                  </p:stCondLst>
                                  <p:childTnLst>
                                    <p:set>
                                      <p:cBhvr>
                                        <p:cTn id="22" dur="1" fill="hold">
                                          <p:stCondLst>
                                            <p:cond delay="0"/>
                                          </p:stCondLst>
                                        </p:cTn>
                                        <p:tgtEl>
                                          <p:spTgt spid="19464"/>
                                        </p:tgtEl>
                                        <p:attrNameLst>
                                          <p:attrName>style.visibility</p:attrName>
                                        </p:attrNameLst>
                                      </p:cBhvr>
                                      <p:to>
                                        <p:strVal val="visible"/>
                                      </p:to>
                                    </p:set>
                                    <p:animEffect transition="in" filter="wipe(down)">
                                      <p:cBhvr>
                                        <p:cTn id="23" dur="580">
                                          <p:stCondLst>
                                            <p:cond delay="0"/>
                                          </p:stCondLst>
                                        </p:cTn>
                                        <p:tgtEl>
                                          <p:spTgt spid="19464"/>
                                        </p:tgtEl>
                                      </p:cBhvr>
                                    </p:animEffect>
                                    <p:anim calcmode="lin" valueType="num">
                                      <p:cBhvr>
                                        <p:cTn id="24" dur="1822" tmFilter="0,0; 0.14,0.36; 0.43,0.73; 0.71,0.91; 1.0,1.0">
                                          <p:stCondLst>
                                            <p:cond delay="0"/>
                                          </p:stCondLst>
                                        </p:cTn>
                                        <p:tgtEl>
                                          <p:spTgt spid="1946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1946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1946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1946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19464"/>
                                        </p:tgtEl>
                                        <p:attrNameLst>
                                          <p:attrName>ppt_y</p:attrName>
                                        </p:attrNameLst>
                                      </p:cBhvr>
                                      <p:tavLst>
                                        <p:tav tm="0" fmla="#ppt_y-sin(pi*$)/81">
                                          <p:val>
                                            <p:fltVal val="0"/>
                                          </p:val>
                                        </p:tav>
                                        <p:tav tm="100000">
                                          <p:val>
                                            <p:fltVal val="1"/>
                                          </p:val>
                                        </p:tav>
                                      </p:tavLst>
                                    </p:anim>
                                    <p:animScale>
                                      <p:cBhvr>
                                        <p:cTn id="29" dur="26">
                                          <p:stCondLst>
                                            <p:cond delay="650"/>
                                          </p:stCondLst>
                                        </p:cTn>
                                        <p:tgtEl>
                                          <p:spTgt spid="19464"/>
                                        </p:tgtEl>
                                      </p:cBhvr>
                                      <p:to x="100000" y="60000"/>
                                    </p:animScale>
                                    <p:animScale>
                                      <p:cBhvr>
                                        <p:cTn id="30" dur="166" decel="50000">
                                          <p:stCondLst>
                                            <p:cond delay="676"/>
                                          </p:stCondLst>
                                        </p:cTn>
                                        <p:tgtEl>
                                          <p:spTgt spid="19464"/>
                                        </p:tgtEl>
                                      </p:cBhvr>
                                      <p:to x="100000" y="100000"/>
                                    </p:animScale>
                                    <p:animScale>
                                      <p:cBhvr>
                                        <p:cTn id="31" dur="26">
                                          <p:stCondLst>
                                            <p:cond delay="1312"/>
                                          </p:stCondLst>
                                        </p:cTn>
                                        <p:tgtEl>
                                          <p:spTgt spid="19464"/>
                                        </p:tgtEl>
                                      </p:cBhvr>
                                      <p:to x="100000" y="80000"/>
                                    </p:animScale>
                                    <p:animScale>
                                      <p:cBhvr>
                                        <p:cTn id="32" dur="166" decel="50000">
                                          <p:stCondLst>
                                            <p:cond delay="1338"/>
                                          </p:stCondLst>
                                        </p:cTn>
                                        <p:tgtEl>
                                          <p:spTgt spid="19464"/>
                                        </p:tgtEl>
                                      </p:cBhvr>
                                      <p:to x="100000" y="100000"/>
                                    </p:animScale>
                                    <p:animScale>
                                      <p:cBhvr>
                                        <p:cTn id="33" dur="26">
                                          <p:stCondLst>
                                            <p:cond delay="1642"/>
                                          </p:stCondLst>
                                        </p:cTn>
                                        <p:tgtEl>
                                          <p:spTgt spid="19464"/>
                                        </p:tgtEl>
                                      </p:cBhvr>
                                      <p:to x="100000" y="90000"/>
                                    </p:animScale>
                                    <p:animScale>
                                      <p:cBhvr>
                                        <p:cTn id="34" dur="166" decel="50000">
                                          <p:stCondLst>
                                            <p:cond delay="1668"/>
                                          </p:stCondLst>
                                        </p:cTn>
                                        <p:tgtEl>
                                          <p:spTgt spid="19464"/>
                                        </p:tgtEl>
                                      </p:cBhvr>
                                      <p:to x="100000" y="100000"/>
                                    </p:animScale>
                                    <p:animScale>
                                      <p:cBhvr>
                                        <p:cTn id="35" dur="26">
                                          <p:stCondLst>
                                            <p:cond delay="1808"/>
                                          </p:stCondLst>
                                        </p:cTn>
                                        <p:tgtEl>
                                          <p:spTgt spid="19464"/>
                                        </p:tgtEl>
                                      </p:cBhvr>
                                      <p:to x="100000" y="95000"/>
                                    </p:animScale>
                                    <p:animScale>
                                      <p:cBhvr>
                                        <p:cTn id="36" dur="166" decel="50000">
                                          <p:stCondLst>
                                            <p:cond delay="1834"/>
                                          </p:stCondLst>
                                        </p:cTn>
                                        <p:tgtEl>
                                          <p:spTgt spid="19464"/>
                                        </p:tgtEl>
                                      </p:cBhvr>
                                      <p:to x="100000" y="100000"/>
                                    </p:animScale>
                                  </p:childTnLst>
                                </p:cTn>
                              </p:par>
                              <p:par>
                                <p:cTn id="37" presetID="26" presetClass="entr" presetSubtype="0" fill="hold" grpId="0" nodeType="withEffect">
                                  <p:stCondLst>
                                    <p:cond delay="400"/>
                                  </p:stCondLst>
                                  <p:childTnLst>
                                    <p:set>
                                      <p:cBhvr>
                                        <p:cTn id="38" dur="1" fill="hold">
                                          <p:stCondLst>
                                            <p:cond delay="0"/>
                                          </p:stCondLst>
                                        </p:cTn>
                                        <p:tgtEl>
                                          <p:spTgt spid="19465"/>
                                        </p:tgtEl>
                                        <p:attrNameLst>
                                          <p:attrName>style.visibility</p:attrName>
                                        </p:attrNameLst>
                                      </p:cBhvr>
                                      <p:to>
                                        <p:strVal val="visible"/>
                                      </p:to>
                                    </p:set>
                                    <p:animEffect transition="in" filter="wipe(down)">
                                      <p:cBhvr>
                                        <p:cTn id="39" dur="580">
                                          <p:stCondLst>
                                            <p:cond delay="0"/>
                                          </p:stCondLst>
                                        </p:cTn>
                                        <p:tgtEl>
                                          <p:spTgt spid="19465"/>
                                        </p:tgtEl>
                                      </p:cBhvr>
                                    </p:animEffect>
                                    <p:anim calcmode="lin" valueType="num">
                                      <p:cBhvr>
                                        <p:cTn id="40" dur="1822" tmFilter="0,0; 0.14,0.36; 0.43,0.73; 0.71,0.91; 1.0,1.0">
                                          <p:stCondLst>
                                            <p:cond delay="0"/>
                                          </p:stCondLst>
                                        </p:cTn>
                                        <p:tgtEl>
                                          <p:spTgt spid="19465"/>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19465"/>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19465"/>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19465"/>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19465"/>
                                        </p:tgtEl>
                                        <p:attrNameLst>
                                          <p:attrName>ppt_y</p:attrName>
                                        </p:attrNameLst>
                                      </p:cBhvr>
                                      <p:tavLst>
                                        <p:tav tm="0" fmla="#ppt_y-sin(pi*$)/81">
                                          <p:val>
                                            <p:fltVal val="0"/>
                                          </p:val>
                                        </p:tav>
                                        <p:tav tm="100000">
                                          <p:val>
                                            <p:fltVal val="1"/>
                                          </p:val>
                                        </p:tav>
                                      </p:tavLst>
                                    </p:anim>
                                    <p:animScale>
                                      <p:cBhvr>
                                        <p:cTn id="45" dur="26">
                                          <p:stCondLst>
                                            <p:cond delay="650"/>
                                          </p:stCondLst>
                                        </p:cTn>
                                        <p:tgtEl>
                                          <p:spTgt spid="19465"/>
                                        </p:tgtEl>
                                      </p:cBhvr>
                                      <p:to x="100000" y="60000"/>
                                    </p:animScale>
                                    <p:animScale>
                                      <p:cBhvr>
                                        <p:cTn id="46" dur="166" decel="50000">
                                          <p:stCondLst>
                                            <p:cond delay="676"/>
                                          </p:stCondLst>
                                        </p:cTn>
                                        <p:tgtEl>
                                          <p:spTgt spid="19465"/>
                                        </p:tgtEl>
                                      </p:cBhvr>
                                      <p:to x="100000" y="100000"/>
                                    </p:animScale>
                                    <p:animScale>
                                      <p:cBhvr>
                                        <p:cTn id="47" dur="26">
                                          <p:stCondLst>
                                            <p:cond delay="1312"/>
                                          </p:stCondLst>
                                        </p:cTn>
                                        <p:tgtEl>
                                          <p:spTgt spid="19465"/>
                                        </p:tgtEl>
                                      </p:cBhvr>
                                      <p:to x="100000" y="80000"/>
                                    </p:animScale>
                                    <p:animScale>
                                      <p:cBhvr>
                                        <p:cTn id="48" dur="166" decel="50000">
                                          <p:stCondLst>
                                            <p:cond delay="1338"/>
                                          </p:stCondLst>
                                        </p:cTn>
                                        <p:tgtEl>
                                          <p:spTgt spid="19465"/>
                                        </p:tgtEl>
                                      </p:cBhvr>
                                      <p:to x="100000" y="100000"/>
                                    </p:animScale>
                                    <p:animScale>
                                      <p:cBhvr>
                                        <p:cTn id="49" dur="26">
                                          <p:stCondLst>
                                            <p:cond delay="1642"/>
                                          </p:stCondLst>
                                        </p:cTn>
                                        <p:tgtEl>
                                          <p:spTgt spid="19465"/>
                                        </p:tgtEl>
                                      </p:cBhvr>
                                      <p:to x="100000" y="90000"/>
                                    </p:animScale>
                                    <p:animScale>
                                      <p:cBhvr>
                                        <p:cTn id="50" dur="166" decel="50000">
                                          <p:stCondLst>
                                            <p:cond delay="1668"/>
                                          </p:stCondLst>
                                        </p:cTn>
                                        <p:tgtEl>
                                          <p:spTgt spid="19465"/>
                                        </p:tgtEl>
                                      </p:cBhvr>
                                      <p:to x="100000" y="100000"/>
                                    </p:animScale>
                                    <p:animScale>
                                      <p:cBhvr>
                                        <p:cTn id="51" dur="26">
                                          <p:stCondLst>
                                            <p:cond delay="1808"/>
                                          </p:stCondLst>
                                        </p:cTn>
                                        <p:tgtEl>
                                          <p:spTgt spid="19465"/>
                                        </p:tgtEl>
                                      </p:cBhvr>
                                      <p:to x="100000" y="95000"/>
                                    </p:animScale>
                                    <p:animScale>
                                      <p:cBhvr>
                                        <p:cTn id="52" dur="166" decel="50000">
                                          <p:stCondLst>
                                            <p:cond delay="1834"/>
                                          </p:stCondLst>
                                        </p:cTn>
                                        <p:tgtEl>
                                          <p:spTgt spid="19465"/>
                                        </p:tgtEl>
                                      </p:cBhvr>
                                      <p:to x="100000" y="100000"/>
                                    </p:animScale>
                                  </p:childTnLst>
                                </p:cTn>
                              </p:par>
                              <p:par>
                                <p:cTn id="53" presetID="26" presetClass="entr" presetSubtype="0" fill="hold" grpId="0" nodeType="withEffect">
                                  <p:stCondLst>
                                    <p:cond delay="900"/>
                                  </p:stCondLst>
                                  <p:childTnLst>
                                    <p:set>
                                      <p:cBhvr>
                                        <p:cTn id="54" dur="1" fill="hold">
                                          <p:stCondLst>
                                            <p:cond delay="0"/>
                                          </p:stCondLst>
                                        </p:cTn>
                                        <p:tgtEl>
                                          <p:spTgt spid="19466"/>
                                        </p:tgtEl>
                                        <p:attrNameLst>
                                          <p:attrName>style.visibility</p:attrName>
                                        </p:attrNameLst>
                                      </p:cBhvr>
                                      <p:to>
                                        <p:strVal val="visible"/>
                                      </p:to>
                                    </p:set>
                                    <p:animEffect transition="in" filter="wipe(down)">
                                      <p:cBhvr>
                                        <p:cTn id="55" dur="580">
                                          <p:stCondLst>
                                            <p:cond delay="0"/>
                                          </p:stCondLst>
                                        </p:cTn>
                                        <p:tgtEl>
                                          <p:spTgt spid="19466"/>
                                        </p:tgtEl>
                                      </p:cBhvr>
                                    </p:animEffect>
                                    <p:anim calcmode="lin" valueType="num">
                                      <p:cBhvr>
                                        <p:cTn id="56" dur="1822" tmFilter="0,0; 0.14,0.36; 0.43,0.73; 0.71,0.91; 1.0,1.0">
                                          <p:stCondLst>
                                            <p:cond delay="0"/>
                                          </p:stCondLst>
                                        </p:cTn>
                                        <p:tgtEl>
                                          <p:spTgt spid="19466"/>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19466"/>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19466"/>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19466"/>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19466"/>
                                        </p:tgtEl>
                                        <p:attrNameLst>
                                          <p:attrName>ppt_y</p:attrName>
                                        </p:attrNameLst>
                                      </p:cBhvr>
                                      <p:tavLst>
                                        <p:tav tm="0" fmla="#ppt_y-sin(pi*$)/81">
                                          <p:val>
                                            <p:fltVal val="0"/>
                                          </p:val>
                                        </p:tav>
                                        <p:tav tm="100000">
                                          <p:val>
                                            <p:fltVal val="1"/>
                                          </p:val>
                                        </p:tav>
                                      </p:tavLst>
                                    </p:anim>
                                    <p:animScale>
                                      <p:cBhvr>
                                        <p:cTn id="61" dur="26">
                                          <p:stCondLst>
                                            <p:cond delay="650"/>
                                          </p:stCondLst>
                                        </p:cTn>
                                        <p:tgtEl>
                                          <p:spTgt spid="19466"/>
                                        </p:tgtEl>
                                      </p:cBhvr>
                                      <p:to x="100000" y="60000"/>
                                    </p:animScale>
                                    <p:animScale>
                                      <p:cBhvr>
                                        <p:cTn id="62" dur="166" decel="50000">
                                          <p:stCondLst>
                                            <p:cond delay="676"/>
                                          </p:stCondLst>
                                        </p:cTn>
                                        <p:tgtEl>
                                          <p:spTgt spid="19466"/>
                                        </p:tgtEl>
                                      </p:cBhvr>
                                      <p:to x="100000" y="100000"/>
                                    </p:animScale>
                                    <p:animScale>
                                      <p:cBhvr>
                                        <p:cTn id="63" dur="26">
                                          <p:stCondLst>
                                            <p:cond delay="1312"/>
                                          </p:stCondLst>
                                        </p:cTn>
                                        <p:tgtEl>
                                          <p:spTgt spid="19466"/>
                                        </p:tgtEl>
                                      </p:cBhvr>
                                      <p:to x="100000" y="80000"/>
                                    </p:animScale>
                                    <p:animScale>
                                      <p:cBhvr>
                                        <p:cTn id="64" dur="166" decel="50000">
                                          <p:stCondLst>
                                            <p:cond delay="1338"/>
                                          </p:stCondLst>
                                        </p:cTn>
                                        <p:tgtEl>
                                          <p:spTgt spid="19466"/>
                                        </p:tgtEl>
                                      </p:cBhvr>
                                      <p:to x="100000" y="100000"/>
                                    </p:animScale>
                                    <p:animScale>
                                      <p:cBhvr>
                                        <p:cTn id="65" dur="26">
                                          <p:stCondLst>
                                            <p:cond delay="1642"/>
                                          </p:stCondLst>
                                        </p:cTn>
                                        <p:tgtEl>
                                          <p:spTgt spid="19466"/>
                                        </p:tgtEl>
                                      </p:cBhvr>
                                      <p:to x="100000" y="90000"/>
                                    </p:animScale>
                                    <p:animScale>
                                      <p:cBhvr>
                                        <p:cTn id="66" dur="166" decel="50000">
                                          <p:stCondLst>
                                            <p:cond delay="1668"/>
                                          </p:stCondLst>
                                        </p:cTn>
                                        <p:tgtEl>
                                          <p:spTgt spid="19466"/>
                                        </p:tgtEl>
                                      </p:cBhvr>
                                      <p:to x="100000" y="100000"/>
                                    </p:animScale>
                                    <p:animScale>
                                      <p:cBhvr>
                                        <p:cTn id="67" dur="26">
                                          <p:stCondLst>
                                            <p:cond delay="1808"/>
                                          </p:stCondLst>
                                        </p:cTn>
                                        <p:tgtEl>
                                          <p:spTgt spid="19466"/>
                                        </p:tgtEl>
                                      </p:cBhvr>
                                      <p:to x="100000" y="95000"/>
                                    </p:animScale>
                                    <p:animScale>
                                      <p:cBhvr>
                                        <p:cTn id="68" dur="166" decel="50000">
                                          <p:stCondLst>
                                            <p:cond delay="1834"/>
                                          </p:stCondLst>
                                        </p:cTn>
                                        <p:tgtEl>
                                          <p:spTgt spid="19466"/>
                                        </p:tgtEl>
                                      </p:cBhvr>
                                      <p:to x="100000" y="100000"/>
                                    </p:animScale>
                                  </p:childTnLst>
                                </p:cTn>
                              </p:par>
                              <p:par>
                                <p:cTn id="69" presetID="26" presetClass="entr" presetSubtype="0" fill="hold" grpId="0" nodeType="withEffect">
                                  <p:stCondLst>
                                    <p:cond delay="600"/>
                                  </p:stCondLst>
                                  <p:childTnLst>
                                    <p:set>
                                      <p:cBhvr>
                                        <p:cTn id="70" dur="1" fill="hold">
                                          <p:stCondLst>
                                            <p:cond delay="0"/>
                                          </p:stCondLst>
                                        </p:cTn>
                                        <p:tgtEl>
                                          <p:spTgt spid="19467"/>
                                        </p:tgtEl>
                                        <p:attrNameLst>
                                          <p:attrName>style.visibility</p:attrName>
                                        </p:attrNameLst>
                                      </p:cBhvr>
                                      <p:to>
                                        <p:strVal val="visible"/>
                                      </p:to>
                                    </p:set>
                                    <p:animEffect transition="in" filter="wipe(down)">
                                      <p:cBhvr>
                                        <p:cTn id="71" dur="580">
                                          <p:stCondLst>
                                            <p:cond delay="0"/>
                                          </p:stCondLst>
                                        </p:cTn>
                                        <p:tgtEl>
                                          <p:spTgt spid="19467"/>
                                        </p:tgtEl>
                                      </p:cBhvr>
                                    </p:animEffect>
                                    <p:anim calcmode="lin" valueType="num">
                                      <p:cBhvr>
                                        <p:cTn id="72" dur="1822" tmFilter="0,0; 0.14,0.36; 0.43,0.73; 0.71,0.91; 1.0,1.0">
                                          <p:stCondLst>
                                            <p:cond delay="0"/>
                                          </p:stCondLst>
                                        </p:cTn>
                                        <p:tgtEl>
                                          <p:spTgt spid="19467"/>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19467"/>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19467"/>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19467"/>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19467"/>
                                        </p:tgtEl>
                                        <p:attrNameLst>
                                          <p:attrName>ppt_y</p:attrName>
                                        </p:attrNameLst>
                                      </p:cBhvr>
                                      <p:tavLst>
                                        <p:tav tm="0" fmla="#ppt_y-sin(pi*$)/81">
                                          <p:val>
                                            <p:fltVal val="0"/>
                                          </p:val>
                                        </p:tav>
                                        <p:tav tm="100000">
                                          <p:val>
                                            <p:fltVal val="1"/>
                                          </p:val>
                                        </p:tav>
                                      </p:tavLst>
                                    </p:anim>
                                    <p:animScale>
                                      <p:cBhvr>
                                        <p:cTn id="77" dur="26">
                                          <p:stCondLst>
                                            <p:cond delay="650"/>
                                          </p:stCondLst>
                                        </p:cTn>
                                        <p:tgtEl>
                                          <p:spTgt spid="19467"/>
                                        </p:tgtEl>
                                      </p:cBhvr>
                                      <p:to x="100000" y="60000"/>
                                    </p:animScale>
                                    <p:animScale>
                                      <p:cBhvr>
                                        <p:cTn id="78" dur="166" decel="50000">
                                          <p:stCondLst>
                                            <p:cond delay="676"/>
                                          </p:stCondLst>
                                        </p:cTn>
                                        <p:tgtEl>
                                          <p:spTgt spid="19467"/>
                                        </p:tgtEl>
                                      </p:cBhvr>
                                      <p:to x="100000" y="100000"/>
                                    </p:animScale>
                                    <p:animScale>
                                      <p:cBhvr>
                                        <p:cTn id="79" dur="26">
                                          <p:stCondLst>
                                            <p:cond delay="1312"/>
                                          </p:stCondLst>
                                        </p:cTn>
                                        <p:tgtEl>
                                          <p:spTgt spid="19467"/>
                                        </p:tgtEl>
                                      </p:cBhvr>
                                      <p:to x="100000" y="80000"/>
                                    </p:animScale>
                                    <p:animScale>
                                      <p:cBhvr>
                                        <p:cTn id="80" dur="166" decel="50000">
                                          <p:stCondLst>
                                            <p:cond delay="1338"/>
                                          </p:stCondLst>
                                        </p:cTn>
                                        <p:tgtEl>
                                          <p:spTgt spid="19467"/>
                                        </p:tgtEl>
                                      </p:cBhvr>
                                      <p:to x="100000" y="100000"/>
                                    </p:animScale>
                                    <p:animScale>
                                      <p:cBhvr>
                                        <p:cTn id="81" dur="26">
                                          <p:stCondLst>
                                            <p:cond delay="1642"/>
                                          </p:stCondLst>
                                        </p:cTn>
                                        <p:tgtEl>
                                          <p:spTgt spid="19467"/>
                                        </p:tgtEl>
                                      </p:cBhvr>
                                      <p:to x="100000" y="90000"/>
                                    </p:animScale>
                                    <p:animScale>
                                      <p:cBhvr>
                                        <p:cTn id="82" dur="166" decel="50000">
                                          <p:stCondLst>
                                            <p:cond delay="1668"/>
                                          </p:stCondLst>
                                        </p:cTn>
                                        <p:tgtEl>
                                          <p:spTgt spid="19467"/>
                                        </p:tgtEl>
                                      </p:cBhvr>
                                      <p:to x="100000" y="100000"/>
                                    </p:animScale>
                                    <p:animScale>
                                      <p:cBhvr>
                                        <p:cTn id="83" dur="26">
                                          <p:stCondLst>
                                            <p:cond delay="1808"/>
                                          </p:stCondLst>
                                        </p:cTn>
                                        <p:tgtEl>
                                          <p:spTgt spid="19467"/>
                                        </p:tgtEl>
                                      </p:cBhvr>
                                      <p:to x="100000" y="95000"/>
                                    </p:animScale>
                                    <p:animScale>
                                      <p:cBhvr>
                                        <p:cTn id="84" dur="166" decel="50000">
                                          <p:stCondLst>
                                            <p:cond delay="1834"/>
                                          </p:stCondLst>
                                        </p:cTn>
                                        <p:tgtEl>
                                          <p:spTgt spid="19467"/>
                                        </p:tgtEl>
                                      </p:cBhvr>
                                      <p:to x="100000" y="100000"/>
                                    </p:animScale>
                                  </p:childTnLst>
                                </p:cTn>
                              </p:par>
                              <p:par>
                                <p:cTn id="85" presetID="26" presetClass="entr" presetSubtype="0" fill="hold" grpId="0" nodeType="withEffect">
                                  <p:stCondLst>
                                    <p:cond delay="500"/>
                                  </p:stCondLst>
                                  <p:childTnLst>
                                    <p:set>
                                      <p:cBhvr>
                                        <p:cTn id="86" dur="1" fill="hold">
                                          <p:stCondLst>
                                            <p:cond delay="0"/>
                                          </p:stCondLst>
                                        </p:cTn>
                                        <p:tgtEl>
                                          <p:spTgt spid="19468"/>
                                        </p:tgtEl>
                                        <p:attrNameLst>
                                          <p:attrName>style.visibility</p:attrName>
                                        </p:attrNameLst>
                                      </p:cBhvr>
                                      <p:to>
                                        <p:strVal val="visible"/>
                                      </p:to>
                                    </p:set>
                                    <p:animEffect transition="in" filter="wipe(down)">
                                      <p:cBhvr>
                                        <p:cTn id="87" dur="580">
                                          <p:stCondLst>
                                            <p:cond delay="0"/>
                                          </p:stCondLst>
                                        </p:cTn>
                                        <p:tgtEl>
                                          <p:spTgt spid="19468"/>
                                        </p:tgtEl>
                                      </p:cBhvr>
                                    </p:animEffect>
                                    <p:anim calcmode="lin" valueType="num">
                                      <p:cBhvr>
                                        <p:cTn id="88" dur="1822" tmFilter="0,0; 0.14,0.36; 0.43,0.73; 0.71,0.91; 1.0,1.0">
                                          <p:stCondLst>
                                            <p:cond delay="0"/>
                                          </p:stCondLst>
                                        </p:cTn>
                                        <p:tgtEl>
                                          <p:spTgt spid="19468"/>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9468"/>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9468"/>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9468"/>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9468"/>
                                        </p:tgtEl>
                                        <p:attrNameLst>
                                          <p:attrName>ppt_y</p:attrName>
                                        </p:attrNameLst>
                                      </p:cBhvr>
                                      <p:tavLst>
                                        <p:tav tm="0" fmla="#ppt_y-sin(pi*$)/81">
                                          <p:val>
                                            <p:fltVal val="0"/>
                                          </p:val>
                                        </p:tav>
                                        <p:tav tm="100000">
                                          <p:val>
                                            <p:fltVal val="1"/>
                                          </p:val>
                                        </p:tav>
                                      </p:tavLst>
                                    </p:anim>
                                    <p:animScale>
                                      <p:cBhvr>
                                        <p:cTn id="93" dur="26">
                                          <p:stCondLst>
                                            <p:cond delay="650"/>
                                          </p:stCondLst>
                                        </p:cTn>
                                        <p:tgtEl>
                                          <p:spTgt spid="19468"/>
                                        </p:tgtEl>
                                      </p:cBhvr>
                                      <p:to x="100000" y="60000"/>
                                    </p:animScale>
                                    <p:animScale>
                                      <p:cBhvr>
                                        <p:cTn id="94" dur="166" decel="50000">
                                          <p:stCondLst>
                                            <p:cond delay="676"/>
                                          </p:stCondLst>
                                        </p:cTn>
                                        <p:tgtEl>
                                          <p:spTgt spid="19468"/>
                                        </p:tgtEl>
                                      </p:cBhvr>
                                      <p:to x="100000" y="100000"/>
                                    </p:animScale>
                                    <p:animScale>
                                      <p:cBhvr>
                                        <p:cTn id="95" dur="26">
                                          <p:stCondLst>
                                            <p:cond delay="1312"/>
                                          </p:stCondLst>
                                        </p:cTn>
                                        <p:tgtEl>
                                          <p:spTgt spid="19468"/>
                                        </p:tgtEl>
                                      </p:cBhvr>
                                      <p:to x="100000" y="80000"/>
                                    </p:animScale>
                                    <p:animScale>
                                      <p:cBhvr>
                                        <p:cTn id="96" dur="166" decel="50000">
                                          <p:stCondLst>
                                            <p:cond delay="1338"/>
                                          </p:stCondLst>
                                        </p:cTn>
                                        <p:tgtEl>
                                          <p:spTgt spid="19468"/>
                                        </p:tgtEl>
                                      </p:cBhvr>
                                      <p:to x="100000" y="100000"/>
                                    </p:animScale>
                                    <p:animScale>
                                      <p:cBhvr>
                                        <p:cTn id="97" dur="26">
                                          <p:stCondLst>
                                            <p:cond delay="1642"/>
                                          </p:stCondLst>
                                        </p:cTn>
                                        <p:tgtEl>
                                          <p:spTgt spid="19468"/>
                                        </p:tgtEl>
                                      </p:cBhvr>
                                      <p:to x="100000" y="90000"/>
                                    </p:animScale>
                                    <p:animScale>
                                      <p:cBhvr>
                                        <p:cTn id="98" dur="166" decel="50000">
                                          <p:stCondLst>
                                            <p:cond delay="1668"/>
                                          </p:stCondLst>
                                        </p:cTn>
                                        <p:tgtEl>
                                          <p:spTgt spid="19468"/>
                                        </p:tgtEl>
                                      </p:cBhvr>
                                      <p:to x="100000" y="100000"/>
                                    </p:animScale>
                                    <p:animScale>
                                      <p:cBhvr>
                                        <p:cTn id="99" dur="26">
                                          <p:stCondLst>
                                            <p:cond delay="1808"/>
                                          </p:stCondLst>
                                        </p:cTn>
                                        <p:tgtEl>
                                          <p:spTgt spid="19468"/>
                                        </p:tgtEl>
                                      </p:cBhvr>
                                      <p:to x="100000" y="95000"/>
                                    </p:animScale>
                                    <p:animScale>
                                      <p:cBhvr>
                                        <p:cTn id="100" dur="166" decel="50000">
                                          <p:stCondLst>
                                            <p:cond delay="1834"/>
                                          </p:stCondLst>
                                        </p:cTn>
                                        <p:tgtEl>
                                          <p:spTgt spid="19468"/>
                                        </p:tgtEl>
                                      </p:cBhvr>
                                      <p:to x="100000" y="100000"/>
                                    </p:animScale>
                                  </p:childTnLst>
                                </p:cTn>
                              </p:par>
                              <p:par>
                                <p:cTn id="101" presetID="26" presetClass="entr" presetSubtype="0" fill="hold" grpId="0" nodeType="withEffect">
                                  <p:stCondLst>
                                    <p:cond delay="800"/>
                                  </p:stCondLst>
                                  <p:childTnLst>
                                    <p:set>
                                      <p:cBhvr>
                                        <p:cTn id="102" dur="1" fill="hold">
                                          <p:stCondLst>
                                            <p:cond delay="0"/>
                                          </p:stCondLst>
                                        </p:cTn>
                                        <p:tgtEl>
                                          <p:spTgt spid="19469"/>
                                        </p:tgtEl>
                                        <p:attrNameLst>
                                          <p:attrName>style.visibility</p:attrName>
                                        </p:attrNameLst>
                                      </p:cBhvr>
                                      <p:to>
                                        <p:strVal val="visible"/>
                                      </p:to>
                                    </p:set>
                                    <p:animEffect transition="in" filter="wipe(down)">
                                      <p:cBhvr>
                                        <p:cTn id="103" dur="580">
                                          <p:stCondLst>
                                            <p:cond delay="0"/>
                                          </p:stCondLst>
                                        </p:cTn>
                                        <p:tgtEl>
                                          <p:spTgt spid="19469"/>
                                        </p:tgtEl>
                                      </p:cBhvr>
                                    </p:animEffect>
                                    <p:anim calcmode="lin" valueType="num">
                                      <p:cBhvr>
                                        <p:cTn id="104" dur="1822" tmFilter="0,0; 0.14,0.36; 0.43,0.73; 0.71,0.91; 1.0,1.0">
                                          <p:stCondLst>
                                            <p:cond delay="0"/>
                                          </p:stCondLst>
                                        </p:cTn>
                                        <p:tgtEl>
                                          <p:spTgt spid="19469"/>
                                        </p:tgtEl>
                                        <p:attrNameLst>
                                          <p:attrName>ppt_x</p:attrName>
                                        </p:attrNameLst>
                                      </p:cBhvr>
                                      <p:tavLst>
                                        <p:tav tm="0">
                                          <p:val>
                                            <p:strVal val="#ppt_x-0.25"/>
                                          </p:val>
                                        </p:tav>
                                        <p:tav tm="100000">
                                          <p:val>
                                            <p:strVal val="#ppt_x"/>
                                          </p:val>
                                        </p:tav>
                                      </p:tavLst>
                                    </p:anim>
                                    <p:anim calcmode="lin" valueType="num">
                                      <p:cBhvr>
                                        <p:cTn id="105" dur="664" tmFilter="0.0,0.0; 0.25,0.07; 0.50,0.2; 0.75,0.467; 1.0,1.0">
                                          <p:stCondLst>
                                            <p:cond delay="0"/>
                                          </p:stCondLst>
                                        </p:cTn>
                                        <p:tgtEl>
                                          <p:spTgt spid="19469"/>
                                        </p:tgtEl>
                                        <p:attrNameLst>
                                          <p:attrName>ppt_y</p:attrName>
                                        </p:attrNameLst>
                                      </p:cBhvr>
                                      <p:tavLst>
                                        <p:tav tm="0" fmla="#ppt_y-sin(pi*$)/3">
                                          <p:val>
                                            <p:fltVal val="0.5"/>
                                          </p:val>
                                        </p:tav>
                                        <p:tav tm="100000">
                                          <p:val>
                                            <p:fltVal val="1"/>
                                          </p:val>
                                        </p:tav>
                                      </p:tavLst>
                                    </p:anim>
                                    <p:anim calcmode="lin" valueType="num">
                                      <p:cBhvr>
                                        <p:cTn id="106" dur="664" tmFilter="0, 0; 0.125,0.2665; 0.25,0.4; 0.375,0.465; 0.5,0.5;  0.625,0.535; 0.75,0.6; 0.875,0.7335; 1,1">
                                          <p:stCondLst>
                                            <p:cond delay="664"/>
                                          </p:stCondLst>
                                        </p:cTn>
                                        <p:tgtEl>
                                          <p:spTgt spid="19469"/>
                                        </p:tgtEl>
                                        <p:attrNameLst>
                                          <p:attrName>ppt_y</p:attrName>
                                        </p:attrNameLst>
                                      </p:cBhvr>
                                      <p:tavLst>
                                        <p:tav tm="0" fmla="#ppt_y-sin(pi*$)/9">
                                          <p:val>
                                            <p:fltVal val="0"/>
                                          </p:val>
                                        </p:tav>
                                        <p:tav tm="100000">
                                          <p:val>
                                            <p:fltVal val="1"/>
                                          </p:val>
                                        </p:tav>
                                      </p:tavLst>
                                    </p:anim>
                                    <p:anim calcmode="lin" valueType="num">
                                      <p:cBhvr>
                                        <p:cTn id="107" dur="332" tmFilter="0, 0; 0.125,0.2665; 0.25,0.4; 0.375,0.465; 0.5,0.5;  0.625,0.535; 0.75,0.6; 0.875,0.7335; 1,1">
                                          <p:stCondLst>
                                            <p:cond delay="1324"/>
                                          </p:stCondLst>
                                        </p:cTn>
                                        <p:tgtEl>
                                          <p:spTgt spid="19469"/>
                                        </p:tgtEl>
                                        <p:attrNameLst>
                                          <p:attrName>ppt_y</p:attrName>
                                        </p:attrNameLst>
                                      </p:cBhvr>
                                      <p:tavLst>
                                        <p:tav tm="0" fmla="#ppt_y-sin(pi*$)/27">
                                          <p:val>
                                            <p:fltVal val="0"/>
                                          </p:val>
                                        </p:tav>
                                        <p:tav tm="100000">
                                          <p:val>
                                            <p:fltVal val="1"/>
                                          </p:val>
                                        </p:tav>
                                      </p:tavLst>
                                    </p:anim>
                                    <p:anim calcmode="lin" valueType="num">
                                      <p:cBhvr>
                                        <p:cTn id="108" dur="164" tmFilter="0, 0; 0.125,0.2665; 0.25,0.4; 0.375,0.465; 0.5,0.5;  0.625,0.535; 0.75,0.6; 0.875,0.7335; 1,1">
                                          <p:stCondLst>
                                            <p:cond delay="1656"/>
                                          </p:stCondLst>
                                        </p:cTn>
                                        <p:tgtEl>
                                          <p:spTgt spid="19469"/>
                                        </p:tgtEl>
                                        <p:attrNameLst>
                                          <p:attrName>ppt_y</p:attrName>
                                        </p:attrNameLst>
                                      </p:cBhvr>
                                      <p:tavLst>
                                        <p:tav tm="0" fmla="#ppt_y-sin(pi*$)/81">
                                          <p:val>
                                            <p:fltVal val="0"/>
                                          </p:val>
                                        </p:tav>
                                        <p:tav tm="100000">
                                          <p:val>
                                            <p:fltVal val="1"/>
                                          </p:val>
                                        </p:tav>
                                      </p:tavLst>
                                    </p:anim>
                                    <p:animScale>
                                      <p:cBhvr>
                                        <p:cTn id="109" dur="26">
                                          <p:stCondLst>
                                            <p:cond delay="650"/>
                                          </p:stCondLst>
                                        </p:cTn>
                                        <p:tgtEl>
                                          <p:spTgt spid="19469"/>
                                        </p:tgtEl>
                                      </p:cBhvr>
                                      <p:to x="100000" y="60000"/>
                                    </p:animScale>
                                    <p:animScale>
                                      <p:cBhvr>
                                        <p:cTn id="110" dur="166" decel="50000">
                                          <p:stCondLst>
                                            <p:cond delay="676"/>
                                          </p:stCondLst>
                                        </p:cTn>
                                        <p:tgtEl>
                                          <p:spTgt spid="19469"/>
                                        </p:tgtEl>
                                      </p:cBhvr>
                                      <p:to x="100000" y="100000"/>
                                    </p:animScale>
                                    <p:animScale>
                                      <p:cBhvr>
                                        <p:cTn id="111" dur="26">
                                          <p:stCondLst>
                                            <p:cond delay="1312"/>
                                          </p:stCondLst>
                                        </p:cTn>
                                        <p:tgtEl>
                                          <p:spTgt spid="19469"/>
                                        </p:tgtEl>
                                      </p:cBhvr>
                                      <p:to x="100000" y="80000"/>
                                    </p:animScale>
                                    <p:animScale>
                                      <p:cBhvr>
                                        <p:cTn id="112" dur="166" decel="50000">
                                          <p:stCondLst>
                                            <p:cond delay="1338"/>
                                          </p:stCondLst>
                                        </p:cTn>
                                        <p:tgtEl>
                                          <p:spTgt spid="19469"/>
                                        </p:tgtEl>
                                      </p:cBhvr>
                                      <p:to x="100000" y="100000"/>
                                    </p:animScale>
                                    <p:animScale>
                                      <p:cBhvr>
                                        <p:cTn id="113" dur="26">
                                          <p:stCondLst>
                                            <p:cond delay="1642"/>
                                          </p:stCondLst>
                                        </p:cTn>
                                        <p:tgtEl>
                                          <p:spTgt spid="19469"/>
                                        </p:tgtEl>
                                      </p:cBhvr>
                                      <p:to x="100000" y="90000"/>
                                    </p:animScale>
                                    <p:animScale>
                                      <p:cBhvr>
                                        <p:cTn id="114" dur="166" decel="50000">
                                          <p:stCondLst>
                                            <p:cond delay="1668"/>
                                          </p:stCondLst>
                                        </p:cTn>
                                        <p:tgtEl>
                                          <p:spTgt spid="19469"/>
                                        </p:tgtEl>
                                      </p:cBhvr>
                                      <p:to x="100000" y="100000"/>
                                    </p:animScale>
                                    <p:animScale>
                                      <p:cBhvr>
                                        <p:cTn id="115" dur="26">
                                          <p:stCondLst>
                                            <p:cond delay="1808"/>
                                          </p:stCondLst>
                                        </p:cTn>
                                        <p:tgtEl>
                                          <p:spTgt spid="19469"/>
                                        </p:tgtEl>
                                      </p:cBhvr>
                                      <p:to x="100000" y="95000"/>
                                    </p:animScale>
                                    <p:animScale>
                                      <p:cBhvr>
                                        <p:cTn id="116" dur="166" decel="50000">
                                          <p:stCondLst>
                                            <p:cond delay="1834"/>
                                          </p:stCondLst>
                                        </p:cTn>
                                        <p:tgtEl>
                                          <p:spTgt spid="19469"/>
                                        </p:tgtEl>
                                      </p:cBhvr>
                                      <p:to x="100000" y="100000"/>
                                    </p:animScale>
                                  </p:childTnLst>
                                </p:cTn>
                              </p:par>
                              <p:par>
                                <p:cTn id="117" presetID="26" presetClass="entr" presetSubtype="0" fill="hold" grpId="0" nodeType="withEffect">
                                  <p:stCondLst>
                                    <p:cond delay="1000"/>
                                  </p:stCondLst>
                                  <p:childTnLst>
                                    <p:set>
                                      <p:cBhvr>
                                        <p:cTn id="118" dur="1" fill="hold">
                                          <p:stCondLst>
                                            <p:cond delay="0"/>
                                          </p:stCondLst>
                                        </p:cTn>
                                        <p:tgtEl>
                                          <p:spTgt spid="19470"/>
                                        </p:tgtEl>
                                        <p:attrNameLst>
                                          <p:attrName>style.visibility</p:attrName>
                                        </p:attrNameLst>
                                      </p:cBhvr>
                                      <p:to>
                                        <p:strVal val="visible"/>
                                      </p:to>
                                    </p:set>
                                    <p:animEffect transition="in" filter="wipe(down)">
                                      <p:cBhvr>
                                        <p:cTn id="119" dur="580">
                                          <p:stCondLst>
                                            <p:cond delay="0"/>
                                          </p:stCondLst>
                                        </p:cTn>
                                        <p:tgtEl>
                                          <p:spTgt spid="19470"/>
                                        </p:tgtEl>
                                      </p:cBhvr>
                                    </p:animEffect>
                                    <p:anim calcmode="lin" valueType="num">
                                      <p:cBhvr>
                                        <p:cTn id="120" dur="1822" tmFilter="0,0; 0.14,0.36; 0.43,0.73; 0.71,0.91; 1.0,1.0">
                                          <p:stCondLst>
                                            <p:cond delay="0"/>
                                          </p:stCondLst>
                                        </p:cTn>
                                        <p:tgtEl>
                                          <p:spTgt spid="19470"/>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19470"/>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19470"/>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19470"/>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19470"/>
                                        </p:tgtEl>
                                        <p:attrNameLst>
                                          <p:attrName>ppt_y</p:attrName>
                                        </p:attrNameLst>
                                      </p:cBhvr>
                                      <p:tavLst>
                                        <p:tav tm="0" fmla="#ppt_y-sin(pi*$)/81">
                                          <p:val>
                                            <p:fltVal val="0"/>
                                          </p:val>
                                        </p:tav>
                                        <p:tav tm="100000">
                                          <p:val>
                                            <p:fltVal val="1"/>
                                          </p:val>
                                        </p:tav>
                                      </p:tavLst>
                                    </p:anim>
                                    <p:animScale>
                                      <p:cBhvr>
                                        <p:cTn id="125" dur="26">
                                          <p:stCondLst>
                                            <p:cond delay="650"/>
                                          </p:stCondLst>
                                        </p:cTn>
                                        <p:tgtEl>
                                          <p:spTgt spid="19470"/>
                                        </p:tgtEl>
                                      </p:cBhvr>
                                      <p:to x="100000" y="60000"/>
                                    </p:animScale>
                                    <p:animScale>
                                      <p:cBhvr>
                                        <p:cTn id="126" dur="166" decel="50000">
                                          <p:stCondLst>
                                            <p:cond delay="676"/>
                                          </p:stCondLst>
                                        </p:cTn>
                                        <p:tgtEl>
                                          <p:spTgt spid="19470"/>
                                        </p:tgtEl>
                                      </p:cBhvr>
                                      <p:to x="100000" y="100000"/>
                                    </p:animScale>
                                    <p:animScale>
                                      <p:cBhvr>
                                        <p:cTn id="127" dur="26">
                                          <p:stCondLst>
                                            <p:cond delay="1312"/>
                                          </p:stCondLst>
                                        </p:cTn>
                                        <p:tgtEl>
                                          <p:spTgt spid="19470"/>
                                        </p:tgtEl>
                                      </p:cBhvr>
                                      <p:to x="100000" y="80000"/>
                                    </p:animScale>
                                    <p:animScale>
                                      <p:cBhvr>
                                        <p:cTn id="128" dur="166" decel="50000">
                                          <p:stCondLst>
                                            <p:cond delay="1338"/>
                                          </p:stCondLst>
                                        </p:cTn>
                                        <p:tgtEl>
                                          <p:spTgt spid="19470"/>
                                        </p:tgtEl>
                                      </p:cBhvr>
                                      <p:to x="100000" y="100000"/>
                                    </p:animScale>
                                    <p:animScale>
                                      <p:cBhvr>
                                        <p:cTn id="129" dur="26">
                                          <p:stCondLst>
                                            <p:cond delay="1642"/>
                                          </p:stCondLst>
                                        </p:cTn>
                                        <p:tgtEl>
                                          <p:spTgt spid="19470"/>
                                        </p:tgtEl>
                                      </p:cBhvr>
                                      <p:to x="100000" y="90000"/>
                                    </p:animScale>
                                    <p:animScale>
                                      <p:cBhvr>
                                        <p:cTn id="130" dur="166" decel="50000">
                                          <p:stCondLst>
                                            <p:cond delay="1668"/>
                                          </p:stCondLst>
                                        </p:cTn>
                                        <p:tgtEl>
                                          <p:spTgt spid="19470"/>
                                        </p:tgtEl>
                                      </p:cBhvr>
                                      <p:to x="100000" y="100000"/>
                                    </p:animScale>
                                    <p:animScale>
                                      <p:cBhvr>
                                        <p:cTn id="131" dur="26">
                                          <p:stCondLst>
                                            <p:cond delay="1808"/>
                                          </p:stCondLst>
                                        </p:cTn>
                                        <p:tgtEl>
                                          <p:spTgt spid="19470"/>
                                        </p:tgtEl>
                                      </p:cBhvr>
                                      <p:to x="100000" y="95000"/>
                                    </p:animScale>
                                    <p:animScale>
                                      <p:cBhvr>
                                        <p:cTn id="132" dur="166" decel="50000">
                                          <p:stCondLst>
                                            <p:cond delay="1834"/>
                                          </p:stCondLst>
                                        </p:cTn>
                                        <p:tgtEl>
                                          <p:spTgt spid="19470"/>
                                        </p:tgtEl>
                                      </p:cBhvr>
                                      <p:to x="100000" y="100000"/>
                                    </p:animScale>
                                  </p:childTnLst>
                                </p:cTn>
                              </p:par>
                              <p:par>
                                <p:cTn id="133" presetID="23" presetClass="entr" presetSubtype="36" fill="hold" grpId="0" nodeType="withEffect">
                                  <p:stCondLst>
                                    <p:cond delay="1500"/>
                                  </p:stCondLst>
                                  <p:iterate type="lt">
                                    <p:tmPct val="116667"/>
                                  </p:iterate>
                                  <p:childTnLst>
                                    <p:set>
                                      <p:cBhvr>
                                        <p:cTn id="134" dur="1" fill="hold">
                                          <p:stCondLst>
                                            <p:cond delay="0"/>
                                          </p:stCondLst>
                                        </p:cTn>
                                        <p:tgtEl>
                                          <p:spTgt spid="19471"/>
                                        </p:tgtEl>
                                        <p:attrNameLst>
                                          <p:attrName>style.visibility</p:attrName>
                                        </p:attrNameLst>
                                      </p:cBhvr>
                                      <p:to>
                                        <p:strVal val="visible"/>
                                      </p:to>
                                    </p:set>
                                    <p:anim calcmode="lin" valueType="num">
                                      <p:cBhvr>
                                        <p:cTn id="135" dur="100" fill="hold"/>
                                        <p:tgtEl>
                                          <p:spTgt spid="19471"/>
                                        </p:tgtEl>
                                        <p:attrNameLst>
                                          <p:attrName>ppt_w</p:attrName>
                                        </p:attrNameLst>
                                      </p:cBhvr>
                                      <p:tavLst>
                                        <p:tav tm="0">
                                          <p:val>
                                            <p:strVal val="(6*min(max(#ppt_w*#ppt_h,.3),1)-7.4)/-.7*#ppt_w"/>
                                          </p:val>
                                        </p:tav>
                                        <p:tav tm="100000">
                                          <p:val>
                                            <p:strVal val="#ppt_w"/>
                                          </p:val>
                                        </p:tav>
                                      </p:tavLst>
                                    </p:anim>
                                    <p:anim calcmode="lin" valueType="num">
                                      <p:cBhvr>
                                        <p:cTn id="136" dur="100" fill="hold"/>
                                        <p:tgtEl>
                                          <p:spTgt spid="19471"/>
                                        </p:tgtEl>
                                        <p:attrNameLst>
                                          <p:attrName>ppt_h</p:attrName>
                                        </p:attrNameLst>
                                      </p:cBhvr>
                                      <p:tavLst>
                                        <p:tav tm="0">
                                          <p:val>
                                            <p:strVal val="(6*min(max(#ppt_w*#ppt_h,.3),1)-7.4)/-.7*#ppt_h"/>
                                          </p:val>
                                        </p:tav>
                                        <p:tav tm="100000">
                                          <p:val>
                                            <p:strVal val="#ppt_h"/>
                                          </p:val>
                                        </p:tav>
                                      </p:tavLst>
                                    </p:anim>
                                    <p:anim calcmode="lin" valueType="num">
                                      <p:cBhvr>
                                        <p:cTn id="137" dur="100" fill="hold"/>
                                        <p:tgtEl>
                                          <p:spTgt spid="19471"/>
                                        </p:tgtEl>
                                        <p:attrNameLst>
                                          <p:attrName>ppt_x</p:attrName>
                                        </p:attrNameLst>
                                      </p:cBhvr>
                                      <p:tavLst>
                                        <p:tav tm="0">
                                          <p:val>
                                            <p:fltVal val="0.5"/>
                                          </p:val>
                                        </p:tav>
                                        <p:tav tm="100000">
                                          <p:val>
                                            <p:strVal val="#ppt_x"/>
                                          </p:val>
                                        </p:tav>
                                      </p:tavLst>
                                    </p:anim>
                                    <p:anim calcmode="lin" valueType="num">
                                      <p:cBhvr>
                                        <p:cTn id="138" dur="100" fill="hold"/>
                                        <p:tgtEl>
                                          <p:spTgt spid="19471"/>
                                        </p:tgtEl>
                                        <p:attrNameLst>
                                          <p:attrName>ppt_y</p:attrName>
                                        </p:attrNameLst>
                                      </p:cBhvr>
                                      <p:tavLst>
                                        <p:tav tm="0">
                                          <p:val>
                                            <p:strVal val="1+(6*min(max(#ppt_w*#ppt_h,.3),1)-7.4)/-.7*#ppt_h/2"/>
                                          </p:val>
                                        </p:tav>
                                        <p:tav tm="100000">
                                          <p:val>
                                            <p:strVal val="#ppt_y"/>
                                          </p:val>
                                        </p:tav>
                                      </p:tavLst>
                                    </p:anim>
                                  </p:childTnLst>
                                </p:cTn>
                              </p:par>
                            </p:childTnLst>
                          </p:cTn>
                        </p:par>
                        <p:par>
                          <p:cTn id="139" fill="hold" nodeType="afterGroup">
                            <p:stCondLst>
                              <p:cond delay="3000"/>
                            </p:stCondLst>
                            <p:childTnLst>
                              <p:par>
                                <p:cTn id="140" presetID="10" presetClass="entr" presetSubtype="0" fill="hold" nodeType="afterEffect">
                                  <p:stCondLst>
                                    <p:cond delay="0"/>
                                  </p:stCondLst>
                                  <p:childTnLst>
                                    <p:set>
                                      <p:cBhvr>
                                        <p:cTn id="141" dur="1" fill="hold">
                                          <p:stCondLst>
                                            <p:cond delay="0"/>
                                          </p:stCondLst>
                                        </p:cTn>
                                        <p:tgtEl>
                                          <p:spTgt spid="19472"/>
                                        </p:tgtEl>
                                        <p:attrNameLst>
                                          <p:attrName>style.visibility</p:attrName>
                                        </p:attrNameLst>
                                      </p:cBhvr>
                                      <p:to>
                                        <p:strVal val="visible"/>
                                      </p:to>
                                    </p:set>
                                    <p:animEffect transition="in" filter="fade">
                                      <p:cBhvr>
                                        <p:cTn id="142" dur="500"/>
                                        <p:tgtEl>
                                          <p:spTgt spid="19472"/>
                                        </p:tgtEl>
                                      </p:cBhvr>
                                    </p:animEffect>
                                  </p:childTnLst>
                                </p:cTn>
                              </p:par>
                              <p:par>
                                <p:cTn id="143" presetID="63" presetClass="path" presetSubtype="0" accel="50000" decel="50000" fill="hold" nodeType="withEffect">
                                  <p:stCondLst>
                                    <p:cond delay="0"/>
                                  </p:stCondLst>
                                  <p:childTnLst>
                                    <p:animMotion origin="layout" path="M -0.1243 -4.07407E-6 L -4.72222E-6 -4.07407E-6 " pathEditMode="relative" rAng="0" ptsTypes="AA">
                                      <p:cBhvr>
                                        <p:cTn id="144" dur="500" fill="hold"/>
                                        <p:tgtEl>
                                          <p:spTgt spid="19472"/>
                                        </p:tgtEl>
                                        <p:attrNameLst>
                                          <p:attrName>ppt_x</p:attrName>
                                          <p:attrName>ppt_y</p:attrName>
                                        </p:attrNameLst>
                                      </p:cBhvr>
                                      <p:rCtr x="6215" y="0"/>
                                    </p:animMotion>
                                  </p:childTnLst>
                                </p:cTn>
                              </p:par>
                            </p:childTnLst>
                          </p:cTn>
                        </p:par>
                        <p:par>
                          <p:cTn id="145" fill="hold" nodeType="afterGroup">
                            <p:stCondLst>
                              <p:cond delay="3500"/>
                            </p:stCondLst>
                            <p:childTnLst>
                              <p:par>
                                <p:cTn id="146" presetID="23" presetClass="entr" presetSubtype="32" fill="hold" nodeType="afterEffect">
                                  <p:stCondLst>
                                    <p:cond delay="0"/>
                                  </p:stCondLst>
                                  <p:childTnLst>
                                    <p:set>
                                      <p:cBhvr>
                                        <p:cTn id="147" dur="1" fill="hold">
                                          <p:stCondLst>
                                            <p:cond delay="0"/>
                                          </p:stCondLst>
                                        </p:cTn>
                                        <p:tgtEl>
                                          <p:spTgt spid="19473"/>
                                        </p:tgtEl>
                                        <p:attrNameLst>
                                          <p:attrName>style.visibility</p:attrName>
                                        </p:attrNameLst>
                                      </p:cBhvr>
                                      <p:to>
                                        <p:strVal val="visible"/>
                                      </p:to>
                                    </p:set>
                                    <p:anim calcmode="lin" valueType="num">
                                      <p:cBhvr>
                                        <p:cTn id="148" dur="500" fill="hold"/>
                                        <p:tgtEl>
                                          <p:spTgt spid="19473"/>
                                        </p:tgtEl>
                                        <p:attrNameLst>
                                          <p:attrName>ppt_w</p:attrName>
                                        </p:attrNameLst>
                                      </p:cBhvr>
                                      <p:tavLst>
                                        <p:tav tm="0">
                                          <p:val>
                                            <p:strVal val="4*#ppt_w"/>
                                          </p:val>
                                        </p:tav>
                                        <p:tav tm="100000">
                                          <p:val>
                                            <p:strVal val="#ppt_w"/>
                                          </p:val>
                                        </p:tav>
                                      </p:tavLst>
                                    </p:anim>
                                    <p:anim calcmode="lin" valueType="num">
                                      <p:cBhvr>
                                        <p:cTn id="149" dur="500" fill="hold"/>
                                        <p:tgtEl>
                                          <p:spTgt spid="19473"/>
                                        </p:tgtEl>
                                        <p:attrNameLst>
                                          <p:attrName>ppt_h</p:attrName>
                                        </p:attrNameLst>
                                      </p:cBhvr>
                                      <p:tavLst>
                                        <p:tav tm="0">
                                          <p:val>
                                            <p:strVal val="4*#ppt_h"/>
                                          </p:val>
                                        </p:tav>
                                        <p:tav tm="100000">
                                          <p:val>
                                            <p:strVal val="#ppt_h"/>
                                          </p:val>
                                        </p:tav>
                                      </p:tavLst>
                                    </p:anim>
                                  </p:childTnLst>
                                </p:cTn>
                              </p:par>
                              <p:par>
                                <p:cTn id="150" presetID="10" presetClass="exit" presetSubtype="0" fill="hold" nodeType="withEffect">
                                  <p:stCondLst>
                                    <p:cond delay="0"/>
                                  </p:stCondLst>
                                  <p:childTnLst>
                                    <p:animEffect transition="out" filter="fade">
                                      <p:cBhvr>
                                        <p:cTn id="151" dur="2000"/>
                                        <p:tgtEl>
                                          <p:spTgt spid="19473"/>
                                        </p:tgtEl>
                                      </p:cBhvr>
                                    </p:animEffect>
                                    <p:set>
                                      <p:cBhvr>
                                        <p:cTn id="152" dur="1" fill="hold">
                                          <p:stCondLst>
                                            <p:cond delay="1999"/>
                                          </p:stCondLst>
                                        </p:cTn>
                                        <p:tgtEl>
                                          <p:spTgt spid="1947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P spid="19465" grpId="0"/>
      <p:bldP spid="19466" grpId="0"/>
      <p:bldP spid="19467" grpId="0"/>
      <p:bldP spid="19468" grpId="0"/>
      <p:bldP spid="19469" grpId="0"/>
      <p:bldP spid="19470" grpId="0"/>
      <p:bldP spid="19471" grpId="0"/>
    </p:bld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emf"/><Relationship Id="rId5" Type="http://schemas.openxmlformats.org/officeDocument/2006/relationships/oleObject" Target="../embeddings/oleObject2.bin"/><Relationship Id="rId4" Type="http://schemas.openxmlformats.org/officeDocument/2006/relationships/image" Target="../media/image31.emf"/></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4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50.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chart" Target="../charts/char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60.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190.png"/><Relationship Id="rId4" Type="http://schemas.openxmlformats.org/officeDocument/2006/relationships/image" Target="../media/image180.png"/></Relationships>
</file>

<file path=ppt/slides/_rels/slide4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00.png"/><Relationship Id="rId7" Type="http://schemas.openxmlformats.org/officeDocument/2006/relationships/image" Target="../media/image24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0.png"/><Relationship Id="rId4" Type="http://schemas.openxmlformats.org/officeDocument/2006/relationships/image" Target="../media/image210.png"/><Relationship Id="rId9" Type="http://schemas.openxmlformats.org/officeDocument/2006/relationships/image" Target="../media/image260.png"/></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51.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chart" Target="../charts/chart10.xml"/></Relationships>
</file>

<file path=ppt/slides/_rels/slide5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9"/>
          <p:cNvSpPr>
            <a:spLocks noChangeArrowheads="1"/>
          </p:cNvSpPr>
          <p:nvPr/>
        </p:nvSpPr>
        <p:spPr bwMode="black">
          <a:xfrm>
            <a:off x="323850" y="2277939"/>
            <a:ext cx="8280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Font typeface="Arial" charset="0"/>
              <a:buChar char="•"/>
              <a:defRPr sz="2000">
                <a:solidFill>
                  <a:schemeClr val="tx1"/>
                </a:solidFill>
                <a:latin typeface="STXihei" pitchFamily="2" charset="-122"/>
                <a:ea typeface="STXihei" pitchFamily="2" charset="-122"/>
              </a:defRPr>
            </a:lvl1pPr>
            <a:lvl2pPr marL="742950" indent="-285750" eaLnBrk="0" hangingPunct="0">
              <a:spcBef>
                <a:spcPct val="20000"/>
              </a:spcBef>
              <a:buFont typeface="Arial" charset="0"/>
              <a:buChar char="–"/>
              <a:defRPr sz="2800">
                <a:solidFill>
                  <a:schemeClr val="tx1"/>
                </a:solidFill>
                <a:latin typeface="STXihei" pitchFamily="2" charset="-122"/>
                <a:ea typeface="STXihei" pitchFamily="2" charset="-122"/>
              </a:defRPr>
            </a:lvl2pPr>
            <a:lvl3pPr marL="1143000" indent="-228600" eaLnBrk="0" hangingPunct="0">
              <a:spcBef>
                <a:spcPct val="20000"/>
              </a:spcBef>
              <a:buFont typeface="Arial" charset="0"/>
              <a:buChar char="•"/>
              <a:defRPr sz="1600">
                <a:solidFill>
                  <a:schemeClr val="tx1"/>
                </a:solidFill>
                <a:latin typeface="STXihei" pitchFamily="2" charset="-122"/>
                <a:ea typeface="STXihei" pitchFamily="2" charset="-122"/>
              </a:defRPr>
            </a:lvl3pPr>
            <a:lvl4pPr marL="1600200" indent="-228600" eaLnBrk="0" hangingPunct="0">
              <a:spcBef>
                <a:spcPct val="20000"/>
              </a:spcBef>
              <a:buFont typeface="Arial" charset="0"/>
              <a:buChar char="–"/>
              <a:defRPr sz="1400">
                <a:solidFill>
                  <a:schemeClr val="tx1"/>
                </a:solidFill>
                <a:latin typeface="STXihei" pitchFamily="2" charset="-122"/>
                <a:ea typeface="STXihei" pitchFamily="2" charset="-122"/>
              </a:defRPr>
            </a:lvl4pPr>
            <a:lvl5pPr marL="2057400" indent="-228600" eaLnBrk="0" hangingPunct="0">
              <a:spcBef>
                <a:spcPct val="20000"/>
              </a:spcBef>
              <a:buFont typeface="Arial" charset="0"/>
              <a:buChar char="»"/>
              <a:defRPr sz="1400">
                <a:solidFill>
                  <a:schemeClr val="tx1"/>
                </a:solidFill>
                <a:latin typeface="STXihei" pitchFamily="2" charset="-122"/>
                <a:ea typeface="STXihei" pitchFamily="2" charset="-122"/>
              </a:defRPr>
            </a:lvl5pPr>
            <a:lvl6pPr marL="25146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6pPr>
            <a:lvl7pPr marL="29718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7pPr>
            <a:lvl8pPr marL="34290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8pPr>
            <a:lvl9pPr marL="38862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9pPr>
          </a:lstStyle>
          <a:p>
            <a:pPr algn="ctr" eaLnBrk="1" hangingPunct="1">
              <a:spcBef>
                <a:spcPct val="0"/>
              </a:spcBef>
              <a:buFontTx/>
              <a:buNone/>
            </a:pPr>
            <a:r>
              <a:rPr lang="en-US" altLang="zh-CN" sz="3600" b="1" dirty="0">
                <a:solidFill>
                  <a:schemeClr val="accent2"/>
                </a:solidFill>
                <a:latin typeface="Arial" charset="0"/>
                <a:ea typeface="宋体" charset="-122"/>
              </a:rPr>
              <a:t>Hashing Based Similarity Search over Massive Datasets</a:t>
            </a:r>
            <a:endParaRPr lang="zh-CN" altLang="en-US" sz="3600" b="1" dirty="0">
              <a:solidFill>
                <a:schemeClr val="accent2"/>
              </a:solidFill>
              <a:latin typeface="Arial" charset="0"/>
              <a:ea typeface="宋体" charset="-122"/>
            </a:endParaRPr>
          </a:p>
        </p:txBody>
      </p:sp>
      <p:sp>
        <p:nvSpPr>
          <p:cNvPr id="4099" name="Rectangle 10"/>
          <p:cNvSpPr>
            <a:spLocks noChangeArrowheads="1"/>
          </p:cNvSpPr>
          <p:nvPr/>
        </p:nvSpPr>
        <p:spPr bwMode="black">
          <a:xfrm>
            <a:off x="611560" y="3861495"/>
            <a:ext cx="8064896" cy="1079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eaLnBrk="0" hangingPunct="0">
              <a:spcBef>
                <a:spcPct val="20000"/>
              </a:spcBef>
              <a:buFont typeface="Arial" charset="0"/>
              <a:buChar char="•"/>
              <a:defRPr sz="2000">
                <a:solidFill>
                  <a:schemeClr val="tx1"/>
                </a:solidFill>
                <a:latin typeface="STXihei" pitchFamily="2" charset="-122"/>
                <a:ea typeface="STXihei" pitchFamily="2" charset="-122"/>
              </a:defRPr>
            </a:lvl1pPr>
            <a:lvl2pPr marL="742950" indent="-285750" eaLnBrk="0" hangingPunct="0">
              <a:spcBef>
                <a:spcPct val="20000"/>
              </a:spcBef>
              <a:buFont typeface="Arial" charset="0"/>
              <a:buChar char="–"/>
              <a:defRPr sz="2800">
                <a:solidFill>
                  <a:schemeClr val="tx1"/>
                </a:solidFill>
                <a:latin typeface="STXihei" pitchFamily="2" charset="-122"/>
                <a:ea typeface="STXihei" pitchFamily="2" charset="-122"/>
              </a:defRPr>
            </a:lvl2pPr>
            <a:lvl3pPr marL="1143000" indent="-228600" eaLnBrk="0" hangingPunct="0">
              <a:spcBef>
                <a:spcPct val="20000"/>
              </a:spcBef>
              <a:buFont typeface="Arial" charset="0"/>
              <a:buChar char="•"/>
              <a:defRPr sz="1600">
                <a:solidFill>
                  <a:schemeClr val="tx1"/>
                </a:solidFill>
                <a:latin typeface="STXihei" pitchFamily="2" charset="-122"/>
                <a:ea typeface="STXihei" pitchFamily="2" charset="-122"/>
              </a:defRPr>
            </a:lvl3pPr>
            <a:lvl4pPr marL="1600200" indent="-228600" eaLnBrk="0" hangingPunct="0">
              <a:spcBef>
                <a:spcPct val="20000"/>
              </a:spcBef>
              <a:buFont typeface="Arial" charset="0"/>
              <a:buChar char="–"/>
              <a:defRPr sz="1400">
                <a:solidFill>
                  <a:schemeClr val="tx1"/>
                </a:solidFill>
                <a:latin typeface="STXihei" pitchFamily="2" charset="-122"/>
                <a:ea typeface="STXihei" pitchFamily="2" charset="-122"/>
              </a:defRPr>
            </a:lvl4pPr>
            <a:lvl5pPr marL="2057400" indent="-228600" eaLnBrk="0" hangingPunct="0">
              <a:spcBef>
                <a:spcPct val="20000"/>
              </a:spcBef>
              <a:buFont typeface="Arial" charset="0"/>
              <a:buChar char="»"/>
              <a:defRPr sz="1400">
                <a:solidFill>
                  <a:schemeClr val="tx1"/>
                </a:solidFill>
                <a:latin typeface="STXihei" pitchFamily="2" charset="-122"/>
                <a:ea typeface="STXihei" pitchFamily="2" charset="-122"/>
              </a:defRPr>
            </a:lvl5pPr>
            <a:lvl6pPr marL="25146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6pPr>
            <a:lvl7pPr marL="29718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7pPr>
            <a:lvl8pPr marL="34290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8pPr>
            <a:lvl9pPr marL="3886200" indent="-228600" eaLnBrk="0" fontAlgn="base" hangingPunct="0">
              <a:spcBef>
                <a:spcPct val="20000"/>
              </a:spcBef>
              <a:spcAft>
                <a:spcPct val="0"/>
              </a:spcAft>
              <a:buFont typeface="Arial" charset="0"/>
              <a:buChar char="»"/>
              <a:defRPr sz="1400">
                <a:solidFill>
                  <a:schemeClr val="tx1"/>
                </a:solidFill>
                <a:latin typeface="STXihei" pitchFamily="2" charset="-122"/>
                <a:ea typeface="STXihei" pitchFamily="2" charset="-122"/>
              </a:defRPr>
            </a:lvl9pPr>
          </a:lstStyle>
          <a:p>
            <a:pPr algn="ctr" eaLnBrk="1" hangingPunct="1">
              <a:lnSpc>
                <a:spcPct val="130000"/>
              </a:lnSpc>
              <a:spcBef>
                <a:spcPct val="0"/>
              </a:spcBef>
              <a:buFontTx/>
              <a:buNone/>
            </a:pPr>
            <a:r>
              <a:rPr lang="en-US" altLang="zh-CN" sz="2400" b="1" dirty="0" err="1">
                <a:latin typeface="Arial" charset="0"/>
              </a:rPr>
              <a:t>Jinfeng</a:t>
            </a:r>
            <a:r>
              <a:rPr lang="en-US" altLang="zh-CN" sz="2400" b="1" dirty="0">
                <a:latin typeface="Arial" charset="0"/>
              </a:rPr>
              <a:t> Li</a:t>
            </a:r>
          </a:p>
          <a:p>
            <a:pPr algn="ctr" eaLnBrk="1" hangingPunct="1">
              <a:lnSpc>
                <a:spcPct val="130000"/>
              </a:lnSpc>
              <a:spcBef>
                <a:spcPct val="0"/>
              </a:spcBef>
              <a:buFontTx/>
              <a:buNone/>
            </a:pPr>
            <a:r>
              <a:rPr lang="en-US" altLang="zh-CN" sz="2400" b="1" dirty="0">
                <a:latin typeface="Arial" charset="0"/>
              </a:rPr>
              <a:t>Thesis Defense</a:t>
            </a:r>
          </a:p>
          <a:p>
            <a:pPr algn="ctr" eaLnBrk="1" hangingPunct="1">
              <a:lnSpc>
                <a:spcPct val="130000"/>
              </a:lnSpc>
              <a:spcBef>
                <a:spcPct val="0"/>
              </a:spcBef>
              <a:buFontTx/>
              <a:buNone/>
            </a:pPr>
            <a:r>
              <a:rPr lang="en-US" altLang="zh-CN" sz="2400" b="1" dirty="0">
                <a:latin typeface="Arial" charset="0"/>
              </a:rPr>
              <a:t>Computer Science and Engineering</a:t>
            </a:r>
          </a:p>
          <a:p>
            <a:pPr algn="ctr" eaLnBrk="1" hangingPunct="1">
              <a:lnSpc>
                <a:spcPct val="130000"/>
              </a:lnSpc>
              <a:spcBef>
                <a:spcPct val="0"/>
              </a:spcBef>
              <a:buFontTx/>
              <a:buNone/>
            </a:pPr>
            <a:r>
              <a:rPr lang="en-US" altLang="zh-CN" sz="2400" b="1" dirty="0">
                <a:latin typeface="Arial" charset="0"/>
              </a:rPr>
              <a:t>The Chinese University of Hong Kong</a:t>
            </a:r>
          </a:p>
          <a:p>
            <a:pPr algn="ctr" eaLnBrk="1" hangingPunct="1">
              <a:lnSpc>
                <a:spcPct val="130000"/>
              </a:lnSpc>
              <a:spcBef>
                <a:spcPct val="0"/>
              </a:spcBef>
              <a:buFontTx/>
              <a:buNone/>
            </a:pPr>
            <a:r>
              <a:rPr lang="en-US" altLang="zh-CN" sz="2400" b="1" dirty="0">
                <a:latin typeface="Arial" charset="0"/>
              </a:rPr>
              <a:t>July 27, 2018</a:t>
            </a:r>
          </a:p>
          <a:p>
            <a:pPr algn="ctr" eaLnBrk="1" hangingPunct="1">
              <a:lnSpc>
                <a:spcPct val="130000"/>
              </a:lnSpc>
              <a:spcBef>
                <a:spcPct val="0"/>
              </a:spcBef>
              <a:buFontTx/>
              <a:buNone/>
            </a:pPr>
            <a:endParaRPr lang="en-US" altLang="zh-CN" sz="2400" b="1" dirty="0">
              <a:latin typeface="Arial" charset="0"/>
            </a:endParaRPr>
          </a:p>
        </p:txBody>
      </p:sp>
      <p:sp>
        <p:nvSpPr>
          <p:cNvPr id="2" name="Slide Number Placeholder 1"/>
          <p:cNvSpPr>
            <a:spLocks noGrp="1"/>
          </p:cNvSpPr>
          <p:nvPr>
            <p:ph type="sldNum" sz="quarter" idx="12"/>
          </p:nvPr>
        </p:nvSpPr>
        <p:spPr/>
        <p:txBody>
          <a:bodyPr/>
          <a:lstStyle/>
          <a:p>
            <a:pPr>
              <a:defRPr/>
            </a:pPr>
            <a:fld id="{91099C42-0F7F-4F22-9044-20192E985F24}" type="slidenum">
              <a:rPr lang="zh-CN" altLang="en-US" smtClean="0"/>
              <a:pPr>
                <a:defRPr/>
              </a:pPr>
              <a:t>1</a:t>
            </a:fld>
            <a:endParaRPr lang="en-US" altLang="zh-CN" dirty="0"/>
          </a:p>
        </p:txBody>
      </p:sp>
      <p:pic>
        <p:nvPicPr>
          <p:cNvPr id="7" name="Picture 24" descr="cuhk logo的圖片搜尋結果"/>
          <p:cNvPicPr>
            <a:picLocks noChangeAspect="1" noChangeArrowheads="1"/>
          </p:cNvPicPr>
          <p:nvPr/>
        </p:nvPicPr>
        <p:blipFill>
          <a:blip r:embed="rId3"/>
          <a:srcRect/>
          <a:stretch>
            <a:fillRect/>
          </a:stretch>
        </p:blipFill>
        <p:spPr bwMode="auto">
          <a:xfrm>
            <a:off x="251520" y="332656"/>
            <a:ext cx="5788026" cy="1041011"/>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idx="1"/>
          </p:nvPr>
        </p:nvSpPr>
        <p:spPr/>
        <p:txBody>
          <a:bodyPr/>
          <a:lstStyle/>
          <a:p>
            <a:r>
              <a:rPr lang="en-US" dirty="0"/>
              <a:t>There are many</a:t>
            </a:r>
            <a:r>
              <a:rPr lang="zh-CN" altLang="en-US" dirty="0"/>
              <a:t> </a:t>
            </a:r>
            <a:r>
              <a:rPr lang="en-US" altLang="zh-CN" dirty="0"/>
              <a:t>LSH </a:t>
            </a:r>
            <a:r>
              <a:rPr lang="en-US" dirty="0"/>
              <a:t>algorithms</a:t>
            </a:r>
          </a:p>
          <a:p>
            <a:endParaRPr lang="en-US" dirty="0"/>
          </a:p>
          <a:p>
            <a:r>
              <a:rPr lang="en-US" dirty="0"/>
              <a:t>Programming with existing distributed systems</a:t>
            </a:r>
          </a:p>
          <a:p>
            <a:pPr lvl="1"/>
            <a:r>
              <a:rPr lang="en-US" dirty="0"/>
              <a:t>High development cost</a:t>
            </a:r>
          </a:p>
          <a:p>
            <a:pPr lvl="1"/>
            <a:r>
              <a:rPr lang="en-US" dirty="0"/>
              <a:t>Unsatisfactory performance</a:t>
            </a:r>
          </a:p>
          <a:p>
            <a:pPr lvl="1"/>
            <a:endParaRPr lang="en-US" sz="2000"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10</a:t>
            </a:fld>
            <a:endParaRPr lang="en-US" altLang="zh-CN" dirty="0"/>
          </a:p>
        </p:txBody>
      </p:sp>
    </p:spTree>
    <p:extLst>
      <p:ext uri="{BB962C8B-B14F-4D97-AF65-F5344CB8AC3E}">
        <p14:creationId xmlns:p14="http://schemas.microsoft.com/office/powerpoint/2010/main" val="2832077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Our solution: </a:t>
            </a:r>
            <a:r>
              <a:rPr lang="en-US" dirty="0" err="1"/>
              <a:t>LoSHa</a:t>
            </a:r>
            <a:endParaRPr lang="en-US" dirty="0"/>
          </a:p>
        </p:txBody>
      </p:sp>
      <p:sp>
        <p:nvSpPr>
          <p:cNvPr id="3" name="Content Placeholder 2"/>
          <p:cNvSpPr>
            <a:spLocks noGrp="1"/>
          </p:cNvSpPr>
          <p:nvPr>
            <p:ph idx="1"/>
          </p:nvPr>
        </p:nvSpPr>
        <p:spPr/>
        <p:txBody>
          <a:bodyPr/>
          <a:lstStyle/>
          <a:p>
            <a:r>
              <a:rPr lang="en-US" dirty="0"/>
              <a:t>User-friendly high-level programming interface</a:t>
            </a:r>
          </a:p>
          <a:p>
            <a:pPr marL="0" indent="0">
              <a:buNone/>
            </a:pPr>
            <a:endParaRPr lang="en-US" dirty="0"/>
          </a:p>
          <a:p>
            <a:r>
              <a:rPr lang="en-US" dirty="0"/>
              <a:t>Workload-specific system implementations and optimizations</a:t>
            </a:r>
          </a:p>
          <a:p>
            <a:pPr marL="742950" lvl="2" indent="-342900"/>
            <a:endParaRPr lang="en-US" dirty="0"/>
          </a:p>
          <a:p>
            <a:pPr lvl="1"/>
            <a:endParaRPr lang="en-US" dirty="0"/>
          </a:p>
          <a:p>
            <a:pPr marL="0" indent="0">
              <a:buNone/>
            </a:pPr>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11</a:t>
            </a:fld>
            <a:endParaRPr lang="en-US" altLang="zh-CN"/>
          </a:p>
        </p:txBody>
      </p:sp>
    </p:spTree>
    <p:extLst>
      <p:ext uri="{BB962C8B-B14F-4D97-AF65-F5344CB8AC3E}">
        <p14:creationId xmlns:p14="http://schemas.microsoft.com/office/powerpoint/2010/main" val="2880248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Preliminaries</a:t>
            </a:r>
          </a:p>
        </p:txBody>
      </p:sp>
      <p:sp>
        <p:nvSpPr>
          <p:cNvPr id="3" name="Content Placeholder 2"/>
          <p:cNvSpPr>
            <a:spLocks noGrp="1"/>
          </p:cNvSpPr>
          <p:nvPr>
            <p:ph idx="1"/>
          </p:nvPr>
        </p:nvSpPr>
        <p:spPr/>
        <p:txBody>
          <a:bodyPr/>
          <a:lstStyle/>
          <a:p>
            <a:r>
              <a:rPr lang="en-US" dirty="0"/>
              <a:t>Preprocessing</a:t>
            </a:r>
          </a:p>
          <a:p>
            <a:pPr lvl="1"/>
            <a:r>
              <a:rPr lang="en-US" dirty="0"/>
              <a:t>Partition items into buckets </a:t>
            </a:r>
          </a:p>
          <a:p>
            <a:pPr marL="514350" lvl="1" indent="0">
              <a:buNone/>
            </a:pPr>
            <a:r>
              <a:rPr lang="en-US" dirty="0"/>
              <a:t>    by similarity</a:t>
            </a:r>
          </a:p>
          <a:p>
            <a:pPr marL="514350" lvl="1" indent="0">
              <a:buNone/>
            </a:pPr>
            <a:endParaRPr lang="en-US" dirty="0"/>
          </a:p>
          <a:p>
            <a:r>
              <a:rPr lang="en-US" dirty="0"/>
              <a:t>Querying</a:t>
            </a:r>
          </a:p>
          <a:p>
            <a:pPr lvl="1"/>
            <a:r>
              <a:rPr lang="en-US" dirty="0"/>
              <a:t>First evaluate items </a:t>
            </a:r>
          </a:p>
          <a:p>
            <a:pPr marL="514350" lvl="1" indent="0">
              <a:buNone/>
            </a:pPr>
            <a:r>
              <a:rPr lang="en-US" dirty="0"/>
              <a:t>    in the nearest buckets</a:t>
            </a:r>
          </a:p>
          <a:p>
            <a:pPr marL="514350" lvl="1" indent="0">
              <a:buNone/>
            </a:pPr>
            <a:endParaRPr lang="en-US" dirty="0"/>
          </a:p>
          <a:p>
            <a:pPr marL="457200"/>
            <a:r>
              <a:rPr lang="en-US" dirty="0"/>
              <a:t>Multiple hash tables</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12</a:t>
            </a:fld>
            <a:endParaRPr lang="en-US" altLang="zh-CN" dirty="0"/>
          </a:p>
        </p:txBody>
      </p:sp>
      <p:grpSp>
        <p:nvGrpSpPr>
          <p:cNvPr id="58" name="Group 57"/>
          <p:cNvGrpSpPr/>
          <p:nvPr/>
        </p:nvGrpSpPr>
        <p:grpSpPr>
          <a:xfrm>
            <a:off x="5364088" y="2551847"/>
            <a:ext cx="3290606" cy="3264139"/>
            <a:chOff x="4716016" y="1975783"/>
            <a:chExt cx="3290606" cy="3264139"/>
          </a:xfrm>
        </p:grpSpPr>
        <p:sp>
          <p:nvSpPr>
            <p:cNvPr id="16" name="Oval 75"/>
            <p:cNvSpPr/>
            <p:nvPr/>
          </p:nvSpPr>
          <p:spPr>
            <a:xfrm>
              <a:off x="7434339" y="2595691"/>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 name="Oval 77"/>
            <p:cNvSpPr/>
            <p:nvPr/>
          </p:nvSpPr>
          <p:spPr>
            <a:xfrm>
              <a:off x="7434339" y="3226788"/>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 name="Oval 57"/>
            <p:cNvSpPr/>
            <p:nvPr/>
          </p:nvSpPr>
          <p:spPr>
            <a:xfrm>
              <a:off x="5073690" y="4227308"/>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 name="Oval 68"/>
            <p:cNvSpPr/>
            <p:nvPr/>
          </p:nvSpPr>
          <p:spPr>
            <a:xfrm>
              <a:off x="6933596" y="4155842"/>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 name="Oval 69"/>
            <p:cNvSpPr/>
            <p:nvPr/>
          </p:nvSpPr>
          <p:spPr>
            <a:xfrm>
              <a:off x="6718991" y="4799033"/>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 name="Oval 73"/>
            <p:cNvSpPr/>
            <p:nvPr/>
          </p:nvSpPr>
          <p:spPr>
            <a:xfrm>
              <a:off x="7577409" y="5084895"/>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 name="Oval 61"/>
            <p:cNvSpPr/>
            <p:nvPr/>
          </p:nvSpPr>
          <p:spPr>
            <a:xfrm>
              <a:off x="5932108" y="2512132"/>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 name="Oval 62"/>
            <p:cNvSpPr/>
            <p:nvPr/>
          </p:nvSpPr>
          <p:spPr>
            <a:xfrm>
              <a:off x="5216760" y="2881554"/>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 name="Oval 67"/>
            <p:cNvSpPr/>
            <p:nvPr/>
          </p:nvSpPr>
          <p:spPr>
            <a:xfrm>
              <a:off x="5789038" y="4239402"/>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5" name="TextBox 79"/>
            <p:cNvGrpSpPr/>
            <p:nvPr/>
          </p:nvGrpSpPr>
          <p:grpSpPr>
            <a:xfrm>
              <a:off x="4787551" y="3667674"/>
              <a:ext cx="429210" cy="548446"/>
              <a:chOff x="0" y="-1"/>
              <a:chExt cx="457200" cy="584777"/>
            </a:xfrm>
          </p:grpSpPr>
          <p:sp>
            <p:nvSpPr>
              <p:cNvPr id="51" name="矩形"/>
              <p:cNvSpPr/>
              <p:nvPr/>
            </p:nvSpPr>
            <p:spPr>
              <a:xfrm>
                <a:off x="0" y="-1"/>
                <a:ext cx="457200" cy="584777"/>
              </a:xfrm>
              <a:prstGeom prst="rect">
                <a:avLst/>
              </a:prstGeom>
              <a:blipFill rotWithShape="1">
                <a:blip r:embed="rId2"/>
                <a:srcRect/>
                <a:stretch>
                  <a:fillRect/>
                </a:stretch>
              </a:blipFill>
              <a:ln w="12700" cap="flat">
                <a:noFill/>
                <a:miter lim="400000"/>
              </a:ln>
              <a:effectLst/>
            </p:spPr>
            <p:txBody>
              <a:bodyPr wrap="square" lIns="45719" tIns="45719" rIns="45719" bIns="45719" numCol="1" anchor="t">
                <a:noAutofit/>
              </a:bodyPr>
              <a:lstStyle/>
              <a:p>
                <a:endParaRPr/>
              </a:p>
            </p:txBody>
          </p:sp>
          <p:sp>
            <p:nvSpPr>
              <p:cNvPr id="5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6" name="TextBox 80"/>
            <p:cNvGrpSpPr/>
            <p:nvPr/>
          </p:nvGrpSpPr>
          <p:grpSpPr>
            <a:xfrm>
              <a:off x="5431364" y="3690959"/>
              <a:ext cx="429210" cy="548444"/>
              <a:chOff x="0" y="0"/>
              <a:chExt cx="457200" cy="584775"/>
            </a:xfrm>
          </p:grpSpPr>
          <p:sp>
            <p:nvSpPr>
              <p:cNvPr id="49" name="矩形"/>
              <p:cNvSpPr/>
              <p:nvPr/>
            </p:nvSpPr>
            <p:spPr>
              <a:xfrm>
                <a:off x="0" y="-1"/>
                <a:ext cx="457200" cy="584777"/>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5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7" name="TextBox 81"/>
            <p:cNvGrpSpPr/>
            <p:nvPr/>
          </p:nvGrpSpPr>
          <p:grpSpPr>
            <a:xfrm>
              <a:off x="6504387" y="3667676"/>
              <a:ext cx="429210" cy="548444"/>
              <a:chOff x="0" y="0"/>
              <a:chExt cx="457200" cy="584775"/>
            </a:xfrm>
          </p:grpSpPr>
          <p:sp>
            <p:nvSpPr>
              <p:cNvPr id="47"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4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8" name="TextBox 82"/>
            <p:cNvGrpSpPr/>
            <p:nvPr/>
          </p:nvGrpSpPr>
          <p:grpSpPr>
            <a:xfrm>
              <a:off x="6504387" y="4239401"/>
              <a:ext cx="429210" cy="548444"/>
              <a:chOff x="0" y="0"/>
              <a:chExt cx="457200" cy="584775"/>
            </a:xfrm>
          </p:grpSpPr>
          <p:sp>
            <p:nvSpPr>
              <p:cNvPr id="45"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4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9" name="TextBox 84"/>
            <p:cNvGrpSpPr/>
            <p:nvPr/>
          </p:nvGrpSpPr>
          <p:grpSpPr>
            <a:xfrm>
              <a:off x="7577409" y="4596730"/>
              <a:ext cx="429210" cy="548444"/>
              <a:chOff x="0" y="0"/>
              <a:chExt cx="457200" cy="584775"/>
            </a:xfrm>
          </p:grpSpPr>
          <p:sp>
            <p:nvSpPr>
              <p:cNvPr id="43"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4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0" name="TextBox 85"/>
            <p:cNvGrpSpPr/>
            <p:nvPr/>
          </p:nvGrpSpPr>
          <p:grpSpPr>
            <a:xfrm>
              <a:off x="4716016" y="2476042"/>
              <a:ext cx="429210" cy="548443"/>
              <a:chOff x="0" y="0"/>
              <a:chExt cx="457200" cy="584775"/>
            </a:xfrm>
          </p:grpSpPr>
          <p:sp>
            <p:nvSpPr>
              <p:cNvPr id="41"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4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31" name="TextBox 86"/>
            <p:cNvGrpSpPr/>
            <p:nvPr/>
          </p:nvGrpSpPr>
          <p:grpSpPr>
            <a:xfrm>
              <a:off x="5431364" y="2023966"/>
              <a:ext cx="429210" cy="548443"/>
              <a:chOff x="0" y="0"/>
              <a:chExt cx="457200" cy="584775"/>
            </a:xfrm>
          </p:grpSpPr>
          <p:sp>
            <p:nvSpPr>
              <p:cNvPr id="39"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4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2" name="TextBox 87"/>
            <p:cNvGrpSpPr/>
            <p:nvPr/>
          </p:nvGrpSpPr>
          <p:grpSpPr>
            <a:xfrm>
              <a:off x="7076666" y="2023966"/>
              <a:ext cx="429210" cy="548443"/>
              <a:chOff x="0" y="0"/>
              <a:chExt cx="457200" cy="584775"/>
            </a:xfrm>
          </p:grpSpPr>
          <p:sp>
            <p:nvSpPr>
              <p:cNvPr id="37"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3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3" name="TextBox 88"/>
            <p:cNvGrpSpPr/>
            <p:nvPr/>
          </p:nvGrpSpPr>
          <p:grpSpPr>
            <a:xfrm>
              <a:off x="7577412" y="2833371"/>
              <a:ext cx="429210" cy="548443"/>
              <a:chOff x="0" y="0"/>
              <a:chExt cx="457200" cy="584775"/>
            </a:xfrm>
          </p:grpSpPr>
          <p:sp>
            <p:nvSpPr>
              <p:cNvPr id="35"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3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sp>
          <p:nvSpPr>
            <p:cNvPr id="34" name="文本"/>
            <p:cNvSpPr txBox="1"/>
            <p:nvPr/>
          </p:nvSpPr>
          <p:spPr>
            <a:xfrm>
              <a:off x="6432852" y="197578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53" name="Group 52">
            <a:extLst>
              <a:ext uri="{FF2B5EF4-FFF2-40B4-BE49-F238E27FC236}">
                <a16:creationId xmlns:a16="http://schemas.microsoft.com/office/drawing/2014/main" id="{9F55ADF7-BC88-FE4A-A46E-15F270FCEB95}"/>
              </a:ext>
            </a:extLst>
          </p:cNvPr>
          <p:cNvGrpSpPr/>
          <p:nvPr/>
        </p:nvGrpSpPr>
        <p:grpSpPr>
          <a:xfrm>
            <a:off x="5652120" y="4969328"/>
            <a:ext cx="572280" cy="619912"/>
            <a:chOff x="1252534" y="5775473"/>
            <a:chExt cx="572280" cy="619912"/>
          </a:xfrm>
        </p:grpSpPr>
        <p:sp>
          <p:nvSpPr>
            <p:cNvPr id="54" name="Oval 65"/>
            <p:cNvSpPr/>
            <p:nvPr/>
          </p:nvSpPr>
          <p:spPr>
            <a:xfrm>
              <a:off x="1681743" y="6240358"/>
              <a:ext cx="143071" cy="15502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5" name="Group 54"/>
            <p:cNvGrpSpPr/>
            <p:nvPr/>
          </p:nvGrpSpPr>
          <p:grpSpPr>
            <a:xfrm>
              <a:off x="1252534" y="5775473"/>
              <a:ext cx="429209" cy="548445"/>
              <a:chOff x="1252534" y="5775473"/>
              <a:chExt cx="429209" cy="548445"/>
            </a:xfrm>
          </p:grpSpPr>
          <p:sp>
            <p:nvSpPr>
              <p:cNvPr id="56" name="矩形"/>
              <p:cNvSpPr/>
              <p:nvPr/>
            </p:nvSpPr>
            <p:spPr>
              <a:xfrm>
                <a:off x="1252534" y="5775473"/>
                <a:ext cx="429209" cy="548445"/>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57" name="文本"/>
              <p:cNvSpPr txBox="1"/>
              <p:nvPr/>
            </p:nvSpPr>
            <p:spPr>
              <a:xfrm>
                <a:off x="1252534" y="577547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grpSp>
        <p:nvGrpSpPr>
          <p:cNvPr id="63" name="Group 62"/>
          <p:cNvGrpSpPr/>
          <p:nvPr/>
        </p:nvGrpSpPr>
        <p:grpSpPr>
          <a:xfrm>
            <a:off x="5264088" y="2600028"/>
            <a:ext cx="3628392" cy="3565276"/>
            <a:chOff x="4688024" y="2023964"/>
            <a:chExt cx="3628392" cy="3565276"/>
          </a:xfrm>
        </p:grpSpPr>
        <p:sp>
          <p:nvSpPr>
            <p:cNvPr id="59" name="Oval 58"/>
            <p:cNvSpPr/>
            <p:nvPr/>
          </p:nvSpPr>
          <p:spPr>
            <a:xfrm>
              <a:off x="4688024" y="2143728"/>
              <a:ext cx="1684175" cy="1025532"/>
            </a:xfrm>
            <a:prstGeom prst="ellipse">
              <a:avLst/>
            </a:prstGeom>
            <a:noFill/>
            <a:ln>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005130" y="2023964"/>
              <a:ext cx="1167269" cy="1549051"/>
            </a:xfrm>
            <a:prstGeom prst="ellipse">
              <a:avLst/>
            </a:prstGeom>
            <a:noFill/>
            <a:ln>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4716015" y="3690958"/>
              <a:ext cx="1440161" cy="833518"/>
            </a:xfrm>
            <a:prstGeom prst="ellipse">
              <a:avLst/>
            </a:prstGeom>
            <a:noFill/>
            <a:ln>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300193" y="3654075"/>
              <a:ext cx="2016223" cy="1935165"/>
            </a:xfrm>
            <a:prstGeom prst="ellipse">
              <a:avLst/>
            </a:prstGeom>
            <a:noFill/>
            <a:ln>
              <a:solidFill>
                <a:srgbClr val="96969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2467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LoSHa</a:t>
            </a:r>
            <a:r>
              <a:rPr lang="en-US" dirty="0"/>
              <a:t> framework</a:t>
            </a:r>
          </a:p>
        </p:txBody>
      </p:sp>
      <p:sp>
        <p:nvSpPr>
          <p:cNvPr id="3" name="Content Placeholder 2"/>
          <p:cNvSpPr>
            <a:spLocks noGrp="1"/>
          </p:cNvSpPr>
          <p:nvPr>
            <p:ph idx="1"/>
          </p:nvPr>
        </p:nvSpPr>
        <p:spPr/>
        <p:txBody>
          <a:bodyPr/>
          <a:lstStyle/>
          <a:p>
            <a:endParaRPr lang="en-US" dirty="0"/>
          </a:p>
          <a:p>
            <a:endParaRPr lang="en-US" dirty="0"/>
          </a:p>
          <a:p>
            <a:endParaRPr lang="en-US" dirty="0"/>
          </a:p>
          <a:p>
            <a:endParaRPr lang="en-US" dirty="0"/>
          </a:p>
          <a:p>
            <a:r>
              <a:rPr lang="en-US" dirty="0"/>
              <a:t>Item</a:t>
            </a:r>
          </a:p>
          <a:p>
            <a:pPr lvl="1"/>
            <a:r>
              <a:rPr lang="en-US" dirty="0"/>
              <a:t>In pre-processing, item instances are created</a:t>
            </a:r>
          </a:p>
          <a:p>
            <a:pPr lvl="1"/>
            <a:r>
              <a:rPr lang="en-US" dirty="0"/>
              <a:t>Id of each item will be sent to associated buckets</a:t>
            </a:r>
          </a:p>
          <a:p>
            <a:r>
              <a:rPr lang="en-US" dirty="0"/>
              <a:t>Bucket</a:t>
            </a:r>
          </a:p>
          <a:p>
            <a:pPr lvl="1"/>
            <a:r>
              <a:rPr lang="en-US" dirty="0"/>
              <a:t>Item ids trigger the creation of bucket  instances</a:t>
            </a:r>
          </a:p>
          <a:p>
            <a:r>
              <a:rPr lang="en-US" dirty="0"/>
              <a:t>Query</a:t>
            </a:r>
          </a:p>
          <a:p>
            <a:pPr lvl="1"/>
            <a:r>
              <a:rPr lang="en-US" dirty="0"/>
              <a:t>Query instances are created on receiving queries</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13</a:t>
            </a:fld>
            <a:endParaRPr lang="en-US" altLang="zh-CN" dirty="0"/>
          </a:p>
        </p:txBody>
      </p:sp>
      <p:grpSp>
        <p:nvGrpSpPr>
          <p:cNvPr id="95" name="Group 94"/>
          <p:cNvGrpSpPr/>
          <p:nvPr/>
        </p:nvGrpSpPr>
        <p:grpSpPr>
          <a:xfrm>
            <a:off x="1807816" y="1124744"/>
            <a:ext cx="4852416" cy="2258199"/>
            <a:chOff x="3377184" y="1676400"/>
            <a:chExt cx="4852416" cy="2258199"/>
          </a:xfrm>
        </p:grpSpPr>
        <p:grpSp>
          <p:nvGrpSpPr>
            <p:cNvPr id="96" name="Group 95"/>
            <p:cNvGrpSpPr/>
            <p:nvPr/>
          </p:nvGrpSpPr>
          <p:grpSpPr>
            <a:xfrm>
              <a:off x="4800600" y="1676400"/>
              <a:ext cx="1981200" cy="609600"/>
              <a:chOff x="4572000" y="1905000"/>
              <a:chExt cx="1981200" cy="609600"/>
            </a:xfrm>
          </p:grpSpPr>
          <p:sp>
            <p:nvSpPr>
              <p:cNvPr id="120" name="Oval 119"/>
              <p:cNvSpPr/>
              <p:nvPr/>
            </p:nvSpPr>
            <p:spPr>
              <a:xfrm>
                <a:off x="4953000" y="2133600"/>
                <a:ext cx="304800" cy="304800"/>
              </a:xfrm>
              <a:prstGeom prst="ellipse">
                <a:avLst/>
              </a:prstGeom>
              <a:solidFill>
                <a:srgbClr val="F79646">
                  <a:lumMod val="40000"/>
                  <a:lumOff val="6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q</a:t>
                </a:r>
                <a:r>
                  <a:rPr kumimoji="0" lang="en-US" sz="1000" b="0" i="0" u="none" strike="noStrike" kern="0" cap="none" spc="0" normalizeH="0" baseline="0" noProof="0" dirty="0">
                    <a:ln>
                      <a:noFill/>
                    </a:ln>
                    <a:solidFill>
                      <a:prstClr val="black"/>
                    </a:solidFill>
                    <a:effectLst/>
                    <a:uLnTx/>
                    <a:uFillTx/>
                    <a:latin typeface="Calibri"/>
                    <a:ea typeface="+mn-ea"/>
                    <a:cs typeface="+mn-cs"/>
                  </a:rPr>
                  <a:t>1</a:t>
                </a:r>
              </a:p>
            </p:txBody>
          </p:sp>
          <p:sp>
            <p:nvSpPr>
              <p:cNvPr id="121" name="Oval 120"/>
              <p:cNvSpPr/>
              <p:nvPr/>
            </p:nvSpPr>
            <p:spPr>
              <a:xfrm>
                <a:off x="5334000" y="2133600"/>
                <a:ext cx="304800" cy="304800"/>
              </a:xfrm>
              <a:prstGeom prst="ellipse">
                <a:avLst/>
              </a:prstGeom>
              <a:solidFill>
                <a:srgbClr val="F79646">
                  <a:lumMod val="40000"/>
                  <a:lumOff val="6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q</a:t>
                </a:r>
                <a:r>
                  <a:rPr kumimoji="0" lang="en-US" sz="1000" b="0" i="0" u="none" strike="noStrike" kern="0" cap="none" spc="0" normalizeH="0" baseline="0" noProof="0" dirty="0">
                    <a:ln>
                      <a:noFill/>
                    </a:ln>
                    <a:solidFill>
                      <a:prstClr val="black"/>
                    </a:solidFill>
                    <a:effectLst/>
                    <a:uLnTx/>
                    <a:uFillTx/>
                    <a:latin typeface="Calibri"/>
                    <a:ea typeface="+mn-ea"/>
                    <a:cs typeface="+mn-cs"/>
                  </a:rPr>
                  <a:t>2</a:t>
                </a:r>
              </a:p>
            </p:txBody>
          </p:sp>
          <p:sp>
            <p:nvSpPr>
              <p:cNvPr id="122" name="Oval 121"/>
              <p:cNvSpPr/>
              <p:nvPr/>
            </p:nvSpPr>
            <p:spPr>
              <a:xfrm>
                <a:off x="5791200" y="2133600"/>
                <a:ext cx="304800" cy="304800"/>
              </a:xfrm>
              <a:prstGeom prst="ellipse">
                <a:avLst/>
              </a:prstGeom>
              <a:solidFill>
                <a:srgbClr val="F79646">
                  <a:lumMod val="40000"/>
                  <a:lumOff val="6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q</a:t>
                </a:r>
                <a:r>
                  <a:rPr kumimoji="0" lang="en-US" sz="1000" b="0" i="0" u="none" strike="noStrike" kern="0" cap="none" spc="0" normalizeH="0" baseline="0" noProof="0" dirty="0">
                    <a:ln>
                      <a:noFill/>
                    </a:ln>
                    <a:solidFill>
                      <a:prstClr val="black"/>
                    </a:solidFill>
                    <a:effectLst/>
                    <a:uLnTx/>
                    <a:uFillTx/>
                    <a:latin typeface="Calibri"/>
                    <a:ea typeface="+mn-ea"/>
                    <a:cs typeface="+mn-cs"/>
                  </a:rPr>
                  <a:t>3</a:t>
                </a:r>
              </a:p>
            </p:txBody>
          </p:sp>
          <p:sp>
            <p:nvSpPr>
              <p:cNvPr id="123" name="Rounded Rectangle 122"/>
              <p:cNvSpPr/>
              <p:nvPr/>
            </p:nvSpPr>
            <p:spPr>
              <a:xfrm>
                <a:off x="4572000" y="1905000"/>
                <a:ext cx="1981200" cy="609600"/>
              </a:xfrm>
              <a:prstGeom prst="round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24" name="TextBox 123"/>
              <p:cNvSpPr txBox="1"/>
              <p:nvPr/>
            </p:nvSpPr>
            <p:spPr>
              <a:xfrm>
                <a:off x="4572000" y="1905000"/>
                <a:ext cx="914400"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Queries</a:t>
                </a:r>
              </a:p>
            </p:txBody>
          </p:sp>
        </p:grpSp>
        <p:sp>
          <p:nvSpPr>
            <p:cNvPr id="97" name="TextBox 96"/>
            <p:cNvSpPr txBox="1"/>
            <p:nvPr/>
          </p:nvSpPr>
          <p:spPr>
            <a:xfrm>
              <a:off x="6934200" y="2286000"/>
              <a:ext cx="914400"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query</a:t>
              </a:r>
            </a:p>
          </p:txBody>
        </p:sp>
        <p:sp>
          <p:nvSpPr>
            <p:cNvPr id="98" name="TextBox 97"/>
            <p:cNvSpPr txBox="1"/>
            <p:nvPr/>
          </p:nvSpPr>
          <p:spPr>
            <a:xfrm>
              <a:off x="5410200" y="3657600"/>
              <a:ext cx="914400"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mapping</a:t>
              </a:r>
            </a:p>
          </p:txBody>
        </p:sp>
        <p:sp>
          <p:nvSpPr>
            <p:cNvPr id="99" name="TextBox 98"/>
            <p:cNvSpPr txBox="1"/>
            <p:nvPr/>
          </p:nvSpPr>
          <p:spPr>
            <a:xfrm>
              <a:off x="3810000" y="2743200"/>
              <a:ext cx="914400"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answer</a:t>
              </a:r>
            </a:p>
          </p:txBody>
        </p:sp>
        <p:grpSp>
          <p:nvGrpSpPr>
            <p:cNvPr id="100" name="Group 99"/>
            <p:cNvGrpSpPr/>
            <p:nvPr/>
          </p:nvGrpSpPr>
          <p:grpSpPr>
            <a:xfrm>
              <a:off x="6248400" y="3124200"/>
              <a:ext cx="1981200" cy="609600"/>
              <a:chOff x="4572000" y="2971800"/>
              <a:chExt cx="1981200" cy="609600"/>
            </a:xfrm>
          </p:grpSpPr>
          <p:sp>
            <p:nvSpPr>
              <p:cNvPr id="116" name="Oval 115"/>
              <p:cNvSpPr/>
              <p:nvPr/>
            </p:nvSpPr>
            <p:spPr>
              <a:xfrm>
                <a:off x="5105400" y="3187539"/>
                <a:ext cx="650640" cy="317660"/>
              </a:xfrm>
              <a:prstGeom prst="ellipse">
                <a:avLst/>
              </a:prstGeom>
              <a:solidFill>
                <a:srgbClr val="92D050">
                  <a:alpha val="5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b</a:t>
                </a:r>
                <a:r>
                  <a:rPr kumimoji="0" lang="en-US" sz="1000" b="0" i="0" u="none" strike="noStrike" kern="0" cap="none" spc="0" normalizeH="0" baseline="0" noProof="0" dirty="0">
                    <a:ln>
                      <a:noFill/>
                    </a:ln>
                    <a:solidFill>
                      <a:prstClr val="black"/>
                    </a:solidFill>
                    <a:effectLst/>
                    <a:uLnTx/>
                    <a:uFillTx/>
                    <a:latin typeface="Calibri"/>
                    <a:ea typeface="+mn-ea"/>
                    <a:cs typeface="+mn-cs"/>
                  </a:rPr>
                  <a:t>1</a:t>
                </a:r>
                <a:endParaRPr kumimoji="0" lang="en-US" sz="2000" b="0" i="0" u="none" strike="noStrike" kern="0" cap="none" spc="0" normalizeH="0" baseline="0" noProof="0" dirty="0">
                  <a:ln>
                    <a:noFill/>
                  </a:ln>
                  <a:solidFill>
                    <a:prstClr val="black"/>
                  </a:solidFill>
                  <a:effectLst/>
                  <a:uLnTx/>
                  <a:uFillTx/>
                  <a:latin typeface="Calibri"/>
                  <a:ea typeface="+mn-ea"/>
                  <a:cs typeface="+mn-cs"/>
                </a:endParaRPr>
              </a:p>
            </p:txBody>
          </p:sp>
          <p:sp>
            <p:nvSpPr>
              <p:cNvPr id="117" name="Rounded Rectangle 116"/>
              <p:cNvSpPr/>
              <p:nvPr/>
            </p:nvSpPr>
            <p:spPr>
              <a:xfrm>
                <a:off x="4572000" y="2971800"/>
                <a:ext cx="1981200" cy="609600"/>
              </a:xfrm>
              <a:prstGeom prst="round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8" name="TextBox 117"/>
              <p:cNvSpPr txBox="1"/>
              <p:nvPr/>
            </p:nvSpPr>
            <p:spPr>
              <a:xfrm>
                <a:off x="4572000" y="2971800"/>
                <a:ext cx="757429"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Buckets</a:t>
                </a:r>
              </a:p>
            </p:txBody>
          </p:sp>
          <p:sp>
            <p:nvSpPr>
              <p:cNvPr id="119" name="Oval 118"/>
              <p:cNvSpPr/>
              <p:nvPr/>
            </p:nvSpPr>
            <p:spPr>
              <a:xfrm>
                <a:off x="5826360" y="3200400"/>
                <a:ext cx="650640" cy="317660"/>
              </a:xfrm>
              <a:prstGeom prst="ellipse">
                <a:avLst/>
              </a:prstGeom>
              <a:solidFill>
                <a:srgbClr val="92D050">
                  <a:alpha val="5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b</a:t>
                </a:r>
                <a:r>
                  <a:rPr kumimoji="0" lang="en-US" sz="1000" b="0" i="0" u="none" strike="noStrike" kern="0" cap="none" spc="0" normalizeH="0" baseline="0" noProof="0" dirty="0">
                    <a:ln>
                      <a:noFill/>
                    </a:ln>
                    <a:solidFill>
                      <a:prstClr val="black"/>
                    </a:solidFill>
                    <a:effectLst/>
                    <a:uLnTx/>
                    <a:uFillTx/>
                    <a:latin typeface="Calibri"/>
                    <a:ea typeface="+mn-ea"/>
                    <a:cs typeface="+mn-cs"/>
                  </a:rPr>
                  <a:t>2</a:t>
                </a:r>
                <a:endParaRPr kumimoji="0" lang="en-US" sz="2000" b="0" i="0" u="none" strike="noStrike" kern="0" cap="none" spc="0" normalizeH="0" baseline="0" noProof="0" dirty="0">
                  <a:ln>
                    <a:noFill/>
                  </a:ln>
                  <a:solidFill>
                    <a:prstClr val="black"/>
                  </a:solidFill>
                  <a:effectLst/>
                  <a:uLnTx/>
                  <a:uFillTx/>
                  <a:latin typeface="Calibri"/>
                  <a:ea typeface="+mn-ea"/>
                  <a:cs typeface="+mn-cs"/>
                </a:endParaRPr>
              </a:p>
            </p:txBody>
          </p:sp>
        </p:grpSp>
        <p:grpSp>
          <p:nvGrpSpPr>
            <p:cNvPr id="101" name="Group 100"/>
            <p:cNvGrpSpPr/>
            <p:nvPr/>
          </p:nvGrpSpPr>
          <p:grpSpPr>
            <a:xfrm>
              <a:off x="3377184" y="3124200"/>
              <a:ext cx="1956816" cy="609600"/>
              <a:chOff x="6440103" y="4191000"/>
              <a:chExt cx="1956816" cy="609600"/>
            </a:xfrm>
          </p:grpSpPr>
          <p:sp>
            <p:nvSpPr>
              <p:cNvPr id="111" name="Rounded Rectangle 110"/>
              <p:cNvSpPr/>
              <p:nvPr/>
            </p:nvSpPr>
            <p:spPr>
              <a:xfrm>
                <a:off x="6440103" y="4191000"/>
                <a:ext cx="1956816" cy="609600"/>
              </a:xfrm>
              <a:prstGeom prst="roundRect">
                <a:avLst/>
              </a:prstGeom>
              <a:noFill/>
              <a:ln w="19050" cap="flat" cmpd="sng" algn="ctr">
                <a:solidFill>
                  <a:srgbClr val="4F81BD">
                    <a:shade val="5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
            <p:nvSpPr>
              <p:cNvPr id="112" name="TextBox 111"/>
              <p:cNvSpPr txBox="1"/>
              <p:nvPr/>
            </p:nvSpPr>
            <p:spPr>
              <a:xfrm>
                <a:off x="6491598" y="4191000"/>
                <a:ext cx="617942" cy="276999"/>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a:ea typeface="+mn-ea"/>
                  </a:rPr>
                  <a:t>Items</a:t>
                </a:r>
              </a:p>
            </p:txBody>
          </p:sp>
          <p:sp>
            <p:nvSpPr>
              <p:cNvPr id="113" name="Oval 112"/>
              <p:cNvSpPr/>
              <p:nvPr/>
            </p:nvSpPr>
            <p:spPr>
              <a:xfrm>
                <a:off x="6781800" y="4419600"/>
                <a:ext cx="304800" cy="304800"/>
              </a:xfrm>
              <a:prstGeom prst="ellipse">
                <a:avLst/>
              </a:prstGeom>
              <a:solidFill>
                <a:srgbClr val="4BACC6">
                  <a:lumMod val="60000"/>
                  <a:lumOff val="4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i</a:t>
                </a:r>
                <a:r>
                  <a:rPr kumimoji="0" lang="en-US" sz="1000" b="0" i="0" u="none" strike="noStrike" kern="0" cap="none" spc="0" normalizeH="0" baseline="0" noProof="0" dirty="0">
                    <a:ln>
                      <a:noFill/>
                    </a:ln>
                    <a:solidFill>
                      <a:prstClr val="black"/>
                    </a:solidFill>
                    <a:effectLst/>
                    <a:uLnTx/>
                    <a:uFillTx/>
                    <a:latin typeface="Calibri"/>
                    <a:ea typeface="+mn-ea"/>
                    <a:cs typeface="+mn-cs"/>
                  </a:rPr>
                  <a:t>1</a:t>
                </a:r>
              </a:p>
            </p:txBody>
          </p:sp>
          <p:sp>
            <p:nvSpPr>
              <p:cNvPr id="114" name="Oval 113"/>
              <p:cNvSpPr/>
              <p:nvPr/>
            </p:nvSpPr>
            <p:spPr>
              <a:xfrm>
                <a:off x="7162800" y="4419600"/>
                <a:ext cx="304800" cy="304800"/>
              </a:xfrm>
              <a:prstGeom prst="ellipse">
                <a:avLst/>
              </a:prstGeom>
              <a:solidFill>
                <a:srgbClr val="4BACC6">
                  <a:lumMod val="60000"/>
                  <a:lumOff val="4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i</a:t>
                </a:r>
                <a:r>
                  <a:rPr kumimoji="0" lang="en-US" sz="1000" b="0" i="0" u="none" strike="noStrike" kern="0" cap="none" spc="0" normalizeH="0" baseline="0" noProof="0" dirty="0">
                    <a:ln>
                      <a:noFill/>
                    </a:ln>
                    <a:solidFill>
                      <a:prstClr val="black"/>
                    </a:solidFill>
                    <a:effectLst/>
                    <a:uLnTx/>
                    <a:uFillTx/>
                    <a:latin typeface="Calibri"/>
                    <a:ea typeface="+mn-ea"/>
                    <a:cs typeface="+mn-cs"/>
                  </a:rPr>
                  <a:t>2</a:t>
                </a:r>
              </a:p>
            </p:txBody>
          </p:sp>
          <p:sp>
            <p:nvSpPr>
              <p:cNvPr id="115" name="Oval 114"/>
              <p:cNvSpPr/>
              <p:nvPr/>
            </p:nvSpPr>
            <p:spPr>
              <a:xfrm>
                <a:off x="7620000" y="4419600"/>
                <a:ext cx="304800" cy="304800"/>
              </a:xfrm>
              <a:prstGeom prst="ellipse">
                <a:avLst/>
              </a:prstGeom>
              <a:solidFill>
                <a:srgbClr val="4BACC6">
                  <a:lumMod val="60000"/>
                  <a:lumOff val="40000"/>
                </a:srgbClr>
              </a:solidFill>
              <a:ln w="12700" cap="flat" cmpd="sng" algn="ctr">
                <a:solidFill>
                  <a:srgbClr val="4F81BD">
                    <a:shade val="50000"/>
                  </a:srgbClr>
                </a:solid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prstClr val="black"/>
                    </a:solidFill>
                    <a:effectLst/>
                    <a:uLnTx/>
                    <a:uFillTx/>
                    <a:latin typeface="Calibri"/>
                    <a:ea typeface="+mn-ea"/>
                    <a:cs typeface="+mn-cs"/>
                  </a:rPr>
                  <a:t>i</a:t>
                </a:r>
                <a:r>
                  <a:rPr kumimoji="0" lang="en-US" sz="1000" b="0" i="0" u="none" strike="noStrike" kern="0" cap="none" spc="0" normalizeH="0" baseline="0" noProof="0" dirty="0">
                    <a:ln>
                      <a:noFill/>
                    </a:ln>
                    <a:solidFill>
                      <a:prstClr val="black"/>
                    </a:solidFill>
                    <a:effectLst/>
                    <a:uLnTx/>
                    <a:uFillTx/>
                    <a:latin typeface="Calibri"/>
                    <a:ea typeface="+mn-ea"/>
                    <a:cs typeface="+mn-cs"/>
                  </a:rPr>
                  <a:t>3</a:t>
                </a:r>
              </a:p>
            </p:txBody>
          </p:sp>
        </p:grpSp>
        <p:cxnSp>
          <p:nvCxnSpPr>
            <p:cNvPr id="102" name="Straight Arrow Connector 101"/>
            <p:cNvCxnSpPr/>
            <p:nvPr/>
          </p:nvCxnSpPr>
          <p:spPr>
            <a:xfrm>
              <a:off x="6629400" y="2286000"/>
              <a:ext cx="704034" cy="838200"/>
            </a:xfrm>
            <a:prstGeom prst="straightConnector1">
              <a:avLst/>
            </a:prstGeom>
            <a:noFill/>
            <a:ln w="9525" cap="flat" cmpd="sng" algn="ctr">
              <a:solidFill>
                <a:srgbClr val="4F81BD">
                  <a:shade val="95000"/>
                  <a:satMod val="105000"/>
                </a:srgbClr>
              </a:solidFill>
              <a:prstDash val="solid"/>
              <a:tailEnd type="arrow"/>
            </a:ln>
            <a:effectLst/>
          </p:spPr>
        </p:cxnSp>
        <p:cxnSp>
          <p:nvCxnSpPr>
            <p:cNvPr id="103" name="Straight Arrow Connector 102"/>
            <p:cNvCxnSpPr/>
            <p:nvPr/>
          </p:nvCxnSpPr>
          <p:spPr>
            <a:xfrm>
              <a:off x="6400800" y="2286000"/>
              <a:ext cx="704034" cy="838200"/>
            </a:xfrm>
            <a:prstGeom prst="straightConnector1">
              <a:avLst/>
            </a:prstGeom>
            <a:noFill/>
            <a:ln w="9525" cap="flat" cmpd="sng" algn="ctr">
              <a:solidFill>
                <a:srgbClr val="4F81BD">
                  <a:shade val="95000"/>
                  <a:satMod val="105000"/>
                </a:srgbClr>
              </a:solidFill>
              <a:prstDash val="solid"/>
              <a:tailEnd type="arrow"/>
            </a:ln>
            <a:effectLst/>
          </p:spPr>
        </p:cxnSp>
        <p:cxnSp>
          <p:nvCxnSpPr>
            <p:cNvPr id="104" name="Straight Arrow Connector 103"/>
            <p:cNvCxnSpPr/>
            <p:nvPr/>
          </p:nvCxnSpPr>
          <p:spPr>
            <a:xfrm>
              <a:off x="6172200" y="2286000"/>
              <a:ext cx="704034" cy="838200"/>
            </a:xfrm>
            <a:prstGeom prst="straightConnector1">
              <a:avLst/>
            </a:prstGeom>
            <a:noFill/>
            <a:ln w="9525" cap="flat" cmpd="sng" algn="ctr">
              <a:solidFill>
                <a:srgbClr val="4F81BD">
                  <a:shade val="95000"/>
                  <a:satMod val="105000"/>
                </a:srgbClr>
              </a:solidFill>
              <a:prstDash val="solid"/>
              <a:tailEnd type="arrow"/>
            </a:ln>
            <a:effectLst/>
          </p:spPr>
        </p:cxnSp>
        <p:cxnSp>
          <p:nvCxnSpPr>
            <p:cNvPr id="105" name="Straight Arrow Connector 104"/>
            <p:cNvCxnSpPr/>
            <p:nvPr/>
          </p:nvCxnSpPr>
          <p:spPr>
            <a:xfrm flipH="1">
              <a:off x="5334000" y="3429000"/>
              <a:ext cx="914400"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106" name="Straight Arrow Connector 105"/>
            <p:cNvCxnSpPr/>
            <p:nvPr/>
          </p:nvCxnSpPr>
          <p:spPr>
            <a:xfrm flipH="1">
              <a:off x="5334000" y="3276600"/>
              <a:ext cx="914400"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107" name="Straight Arrow Connector 106"/>
            <p:cNvCxnSpPr/>
            <p:nvPr/>
          </p:nvCxnSpPr>
          <p:spPr>
            <a:xfrm flipH="1">
              <a:off x="5334000" y="3581400"/>
              <a:ext cx="914400" cy="0"/>
            </a:xfrm>
            <a:prstGeom prst="straightConnector1">
              <a:avLst/>
            </a:prstGeom>
            <a:noFill/>
            <a:ln w="9525" cap="flat" cmpd="sng" algn="ctr">
              <a:solidFill>
                <a:srgbClr val="4F81BD">
                  <a:shade val="95000"/>
                  <a:satMod val="105000"/>
                </a:srgbClr>
              </a:solidFill>
              <a:prstDash val="solid"/>
              <a:tailEnd type="arrow"/>
            </a:ln>
            <a:effectLst/>
          </p:spPr>
        </p:cxnSp>
        <p:cxnSp>
          <p:nvCxnSpPr>
            <p:cNvPr id="108" name="Straight Arrow Connector 107"/>
            <p:cNvCxnSpPr/>
            <p:nvPr/>
          </p:nvCxnSpPr>
          <p:spPr>
            <a:xfrm flipV="1">
              <a:off x="4861881" y="2286000"/>
              <a:ext cx="548319" cy="824299"/>
            </a:xfrm>
            <a:prstGeom prst="straightConnector1">
              <a:avLst/>
            </a:prstGeom>
            <a:noFill/>
            <a:ln w="9525" cap="flat" cmpd="sng" algn="ctr">
              <a:solidFill>
                <a:srgbClr val="4F81BD">
                  <a:shade val="95000"/>
                  <a:satMod val="105000"/>
                </a:srgbClr>
              </a:solidFill>
              <a:prstDash val="solid"/>
              <a:tailEnd type="arrow"/>
            </a:ln>
            <a:effectLst/>
          </p:spPr>
        </p:cxnSp>
        <p:cxnSp>
          <p:nvCxnSpPr>
            <p:cNvPr id="109" name="Straight Arrow Connector 108"/>
            <p:cNvCxnSpPr/>
            <p:nvPr/>
          </p:nvCxnSpPr>
          <p:spPr>
            <a:xfrm flipV="1">
              <a:off x="4633281" y="2286000"/>
              <a:ext cx="548319" cy="824299"/>
            </a:xfrm>
            <a:prstGeom prst="straightConnector1">
              <a:avLst/>
            </a:prstGeom>
            <a:noFill/>
            <a:ln w="9525" cap="flat" cmpd="sng" algn="ctr">
              <a:solidFill>
                <a:srgbClr val="4F81BD">
                  <a:shade val="95000"/>
                  <a:satMod val="105000"/>
                </a:srgbClr>
              </a:solidFill>
              <a:prstDash val="solid"/>
              <a:tailEnd type="arrow"/>
            </a:ln>
            <a:effectLst/>
          </p:spPr>
        </p:cxnSp>
        <p:cxnSp>
          <p:nvCxnSpPr>
            <p:cNvPr id="110" name="Straight Arrow Connector 109"/>
            <p:cNvCxnSpPr/>
            <p:nvPr/>
          </p:nvCxnSpPr>
          <p:spPr>
            <a:xfrm flipV="1">
              <a:off x="4404681" y="2286000"/>
              <a:ext cx="548319" cy="824299"/>
            </a:xfrm>
            <a:prstGeom prst="straightConnector1">
              <a:avLst/>
            </a:prstGeom>
            <a:noFill/>
            <a:ln w="9525" cap="flat" cmpd="sng" algn="ctr">
              <a:solidFill>
                <a:srgbClr val="4F81BD">
                  <a:shade val="95000"/>
                  <a:satMod val="105000"/>
                </a:srgbClr>
              </a:solidFill>
              <a:prstDash val="solid"/>
              <a:tailEnd type="arrow"/>
            </a:ln>
            <a:effectLst/>
          </p:spPr>
        </p:cxnSp>
      </p:grpSp>
    </p:spTree>
    <p:extLst>
      <p:ext uri="{BB962C8B-B14F-4D97-AF65-F5344CB8AC3E}">
        <p14:creationId xmlns:p14="http://schemas.microsoft.com/office/powerpoint/2010/main" val="1023229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 Factory</a:t>
            </a:r>
          </a:p>
        </p:txBody>
      </p:sp>
      <p:sp>
        <p:nvSpPr>
          <p:cNvPr id="3" name="Content Placeholder 2"/>
          <p:cNvSpPr>
            <a:spLocks noGrp="1"/>
          </p:cNvSpPr>
          <p:nvPr>
            <p:ph idx="1"/>
          </p:nvPr>
        </p:nvSpPr>
        <p:spPr/>
        <p:txBody>
          <a:bodyPr/>
          <a:lstStyle/>
          <a:p>
            <a:r>
              <a:rPr lang="en-US" sz="3200" dirty="0" err="1"/>
              <a:t>calDist</a:t>
            </a:r>
            <a:r>
              <a:rPr lang="en-US" sz="3200" dirty="0"/>
              <a:t>: return the distance of two vectors</a:t>
            </a:r>
          </a:p>
          <a:p>
            <a:endParaRPr lang="en-US" sz="3200" dirty="0"/>
          </a:p>
          <a:p>
            <a:r>
              <a:rPr lang="en-US" sz="3200" dirty="0" err="1"/>
              <a:t>calSigs</a:t>
            </a:r>
            <a:r>
              <a:rPr lang="en-US" sz="3200" dirty="0"/>
              <a:t>: return bucket id of a given vector</a:t>
            </a:r>
          </a:p>
          <a:p>
            <a:endParaRPr lang="en-US" sz="3200" dirty="0"/>
          </a:p>
          <a:p>
            <a:endParaRPr lang="en-US" sz="3200" dirty="0"/>
          </a:p>
          <a:p>
            <a:pPr marL="457200" lvl="1" indent="0">
              <a:buNone/>
            </a:pPr>
            <a:endParaRPr lang="en-US" dirty="0"/>
          </a:p>
          <a:p>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14</a:t>
            </a:fld>
            <a:endParaRPr lang="en-US" altLang="zh-CN" dirty="0"/>
          </a:p>
        </p:txBody>
      </p:sp>
    </p:spTree>
    <p:extLst>
      <p:ext uri="{BB962C8B-B14F-4D97-AF65-F5344CB8AC3E}">
        <p14:creationId xmlns:p14="http://schemas.microsoft.com/office/powerpoint/2010/main" val="3318869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 Query</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15</a:t>
            </a:fld>
            <a:endParaRPr lang="en-US" altLang="zh-C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1" y="1314450"/>
            <a:ext cx="8501972" cy="55269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827584" y="3826356"/>
            <a:ext cx="6696744" cy="369332"/>
          </a:xfrm>
          <a:prstGeom prst="rect">
            <a:avLst/>
          </a:prstGeom>
          <a:noFill/>
          <a:ln w="12700">
            <a:solidFill>
              <a:srgbClr val="00B0F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378005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 Item</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16</a:t>
            </a:fld>
            <a:endParaRPr lang="en-US" altLang="zh-CN"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47" y="1340768"/>
            <a:ext cx="8149217"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27584" y="3813656"/>
            <a:ext cx="6696744" cy="369332"/>
          </a:xfrm>
          <a:prstGeom prst="rect">
            <a:avLst/>
          </a:prstGeom>
          <a:noFill/>
          <a:ln w="12700">
            <a:solidFill>
              <a:srgbClr val="00B0F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348727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 single-probing Algorithm </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17</a:t>
            </a:fld>
            <a:endParaRPr lang="en-US" altLang="zh-CN"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124744"/>
            <a:ext cx="8352928" cy="5679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1043608" y="2852936"/>
            <a:ext cx="5040560" cy="369332"/>
          </a:xfrm>
          <a:prstGeom prst="rect">
            <a:avLst/>
          </a:prstGeom>
          <a:noFill/>
          <a:ln w="12700">
            <a:solidFill>
              <a:srgbClr val="00B0F0"/>
            </a:solidFill>
            <a:prstDash val="dash"/>
          </a:ln>
        </p:spPr>
        <p:txBody>
          <a:bodyPr wrap="square" rtlCol="0">
            <a:spAutoFit/>
          </a:bodyPr>
          <a:lstStyle/>
          <a:p>
            <a:endParaRPr lang="en-US" dirty="0"/>
          </a:p>
        </p:txBody>
      </p:sp>
      <p:sp>
        <p:nvSpPr>
          <p:cNvPr id="8" name="TextBox 7"/>
          <p:cNvSpPr txBox="1"/>
          <p:nvPr/>
        </p:nvSpPr>
        <p:spPr>
          <a:xfrm>
            <a:off x="1331640" y="3140968"/>
            <a:ext cx="5040560" cy="369332"/>
          </a:xfrm>
          <a:prstGeom prst="rect">
            <a:avLst/>
          </a:prstGeom>
          <a:noFill/>
          <a:ln w="12700">
            <a:solidFill>
              <a:srgbClr val="00B0F0"/>
            </a:solidFill>
            <a:prstDash val="dash"/>
          </a:ln>
        </p:spPr>
        <p:txBody>
          <a:bodyPr wrap="square" rtlCol="0">
            <a:spAutoFit/>
          </a:bodyPr>
          <a:lstStyle/>
          <a:p>
            <a:endParaRPr lang="en-US" dirty="0"/>
          </a:p>
        </p:txBody>
      </p:sp>
      <p:sp>
        <p:nvSpPr>
          <p:cNvPr id="9" name="TextBox 8"/>
          <p:cNvSpPr txBox="1"/>
          <p:nvPr/>
        </p:nvSpPr>
        <p:spPr>
          <a:xfrm>
            <a:off x="1043608" y="5003884"/>
            <a:ext cx="4104456" cy="369332"/>
          </a:xfrm>
          <a:prstGeom prst="rect">
            <a:avLst/>
          </a:prstGeom>
          <a:noFill/>
          <a:ln w="12700">
            <a:solidFill>
              <a:srgbClr val="00B0F0"/>
            </a:solidFill>
            <a:prstDash val="dash"/>
          </a:ln>
        </p:spPr>
        <p:txBody>
          <a:bodyPr wrap="square" rtlCol="0">
            <a:spAutoFit/>
          </a:bodyPr>
          <a:lstStyle/>
          <a:p>
            <a:endParaRPr lang="en-US" dirty="0"/>
          </a:p>
        </p:txBody>
      </p:sp>
      <p:sp>
        <p:nvSpPr>
          <p:cNvPr id="10" name="TextBox 9"/>
          <p:cNvSpPr txBox="1"/>
          <p:nvPr/>
        </p:nvSpPr>
        <p:spPr>
          <a:xfrm>
            <a:off x="1331640" y="5338524"/>
            <a:ext cx="5040560" cy="585356"/>
          </a:xfrm>
          <a:prstGeom prst="rect">
            <a:avLst/>
          </a:prstGeom>
          <a:noFill/>
          <a:ln w="12700">
            <a:solidFill>
              <a:srgbClr val="00B0F0"/>
            </a:solidFill>
            <a:prstDash val="dash"/>
          </a:ln>
        </p:spPr>
        <p:txBody>
          <a:bodyPr wrap="square" rtlCol="0">
            <a:spAutoFit/>
          </a:bodyPr>
          <a:lstStyle/>
          <a:p>
            <a:endParaRPr lang="en-US" dirty="0"/>
          </a:p>
        </p:txBody>
      </p:sp>
      <p:sp>
        <p:nvSpPr>
          <p:cNvPr id="13" name="TextBox 12"/>
          <p:cNvSpPr txBox="1"/>
          <p:nvPr/>
        </p:nvSpPr>
        <p:spPr>
          <a:xfrm>
            <a:off x="5796136" y="5589240"/>
            <a:ext cx="3249608" cy="923330"/>
          </a:xfrm>
          <a:prstGeom prst="rect">
            <a:avLst/>
          </a:prstGeom>
          <a:noFill/>
        </p:spPr>
        <p:txBody>
          <a:bodyPr wrap="none" rtlCol="0">
            <a:spAutoFit/>
          </a:bodyPr>
          <a:lstStyle/>
          <a:p>
            <a:r>
              <a:rPr lang="en-US" dirty="0">
                <a:solidFill>
                  <a:srgbClr val="00B0F0"/>
                </a:solidFill>
              </a:rPr>
              <a:t>800</a:t>
            </a:r>
            <a:r>
              <a:rPr lang="en-US" dirty="0"/>
              <a:t> lines of code on </a:t>
            </a:r>
            <a:r>
              <a:rPr lang="en-US" dirty="0">
                <a:solidFill>
                  <a:srgbClr val="00B0F0"/>
                </a:solidFill>
              </a:rPr>
              <a:t>Spark</a:t>
            </a:r>
          </a:p>
          <a:p>
            <a:r>
              <a:rPr lang="en-US" dirty="0">
                <a:solidFill>
                  <a:srgbClr val="00B0F0"/>
                </a:solidFill>
              </a:rPr>
              <a:t>1500</a:t>
            </a:r>
            <a:r>
              <a:rPr lang="en-US" dirty="0"/>
              <a:t> lines of code on </a:t>
            </a:r>
            <a:r>
              <a:rPr lang="en-US" dirty="0">
                <a:solidFill>
                  <a:srgbClr val="00B0F0"/>
                </a:solidFill>
              </a:rPr>
              <a:t>Hadoop</a:t>
            </a:r>
          </a:p>
          <a:p>
            <a:r>
              <a:rPr lang="en-US" dirty="0">
                <a:solidFill>
                  <a:srgbClr val="00B0F0"/>
                </a:solidFill>
              </a:rPr>
              <a:t>100</a:t>
            </a:r>
            <a:r>
              <a:rPr lang="en-US" dirty="0"/>
              <a:t> lines of code on </a:t>
            </a:r>
            <a:r>
              <a:rPr lang="en-US" dirty="0" err="1">
                <a:solidFill>
                  <a:srgbClr val="00B0F0"/>
                </a:solidFill>
              </a:rPr>
              <a:t>LoSHa</a:t>
            </a:r>
            <a:endParaRPr lang="en-US" dirty="0">
              <a:solidFill>
                <a:srgbClr val="00B0F0"/>
              </a:solidFill>
            </a:endParaRPr>
          </a:p>
        </p:txBody>
      </p:sp>
    </p:spTree>
    <p:extLst>
      <p:ext uri="{BB962C8B-B14F-4D97-AF65-F5344CB8AC3E}">
        <p14:creationId xmlns:p14="http://schemas.microsoft.com/office/powerpoint/2010/main" val="821223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r>
              <a:rPr lang="zh-CN" altLang="en-US" dirty="0"/>
              <a:t> </a:t>
            </a:r>
            <a:r>
              <a:rPr lang="en-US" altLang="zh-CN" dirty="0"/>
              <a:t>of</a:t>
            </a:r>
            <a:r>
              <a:rPr lang="zh-CN" altLang="en-US" dirty="0"/>
              <a:t> </a:t>
            </a:r>
            <a:r>
              <a:rPr lang="en-US" altLang="zh-CN" dirty="0"/>
              <a:t>state-of-the</a:t>
            </a:r>
            <a:r>
              <a:rPr lang="zh-CN" altLang="en-US" dirty="0"/>
              <a:t>-</a:t>
            </a:r>
            <a:r>
              <a:rPr lang="en-US" altLang="zh-CN" dirty="0"/>
              <a:t>art</a:t>
            </a:r>
            <a:r>
              <a:rPr lang="zh-CN" altLang="en-US" dirty="0"/>
              <a:t> </a:t>
            </a:r>
            <a:r>
              <a:rPr lang="en-US" altLang="zh-CN" dirty="0"/>
              <a:t>algorithms</a:t>
            </a:r>
            <a:endParaRPr lang="en-US" dirty="0"/>
          </a:p>
        </p:txBody>
      </p:sp>
      <p:sp>
        <p:nvSpPr>
          <p:cNvPr id="3" name="Content Placeholder 2"/>
          <p:cNvSpPr>
            <a:spLocks noGrp="1"/>
          </p:cNvSpPr>
          <p:nvPr>
            <p:ph idx="1"/>
          </p:nvPr>
        </p:nvSpPr>
        <p:spPr/>
        <p:txBody>
          <a:bodyPr/>
          <a:lstStyle/>
          <a:p>
            <a:r>
              <a:rPr lang="en-US" dirty="0"/>
              <a:t>Conventional single-probing LSHs</a:t>
            </a:r>
          </a:p>
          <a:p>
            <a:pPr lvl="1"/>
            <a:r>
              <a:rPr lang="en-US" dirty="0"/>
              <a:t>One-bucket-per-table probing</a:t>
            </a:r>
          </a:p>
          <a:p>
            <a:pPr lvl="1"/>
            <a:r>
              <a:rPr lang="en-US" dirty="0"/>
              <a:t>Require tens or</a:t>
            </a:r>
            <a:r>
              <a:rPr lang="zh-CN" altLang="en-US" dirty="0"/>
              <a:t> </a:t>
            </a:r>
            <a:r>
              <a:rPr lang="en-US" altLang="zh-CN" dirty="0"/>
              <a:t>even</a:t>
            </a:r>
            <a:r>
              <a:rPr lang="en-US" dirty="0"/>
              <a:t> hundreds</a:t>
            </a:r>
            <a:r>
              <a:rPr lang="zh-CN" altLang="en-US" dirty="0"/>
              <a:t> </a:t>
            </a:r>
            <a:r>
              <a:rPr lang="en-US" altLang="zh-CN" dirty="0"/>
              <a:t>of</a:t>
            </a:r>
            <a:r>
              <a:rPr lang="zh-CN" altLang="en-US" dirty="0"/>
              <a:t> </a:t>
            </a:r>
            <a:r>
              <a:rPr lang="en-US" altLang="zh-CN" dirty="0"/>
              <a:t>hash</a:t>
            </a:r>
            <a:r>
              <a:rPr lang="zh-CN" altLang="en-US" dirty="0"/>
              <a:t> </a:t>
            </a:r>
            <a:r>
              <a:rPr lang="en-US" altLang="zh-CN" dirty="0"/>
              <a:t>tables</a:t>
            </a:r>
            <a:r>
              <a:rPr lang="zh-CN" altLang="en-US" dirty="0"/>
              <a:t> </a:t>
            </a:r>
            <a:r>
              <a:rPr lang="en-US" altLang="zh-CN" dirty="0"/>
              <a:t>that</a:t>
            </a:r>
            <a:r>
              <a:rPr lang="zh-CN" altLang="en-US" dirty="0"/>
              <a:t> </a:t>
            </a:r>
            <a:r>
              <a:rPr lang="en-US" altLang="zh-CN" dirty="0"/>
              <a:t>exhaust</a:t>
            </a:r>
            <a:r>
              <a:rPr lang="zh-CN" altLang="en-US" dirty="0"/>
              <a:t> </a:t>
            </a:r>
            <a:r>
              <a:rPr lang="en-US" altLang="zh-CN" dirty="0"/>
              <a:t>the</a:t>
            </a:r>
            <a:r>
              <a:rPr lang="zh-CN" altLang="en-US" dirty="0"/>
              <a:t> </a:t>
            </a:r>
            <a:r>
              <a:rPr lang="en-US" altLang="zh-CN" dirty="0"/>
              <a:t>memory</a:t>
            </a:r>
            <a:endParaRPr lang="en-US" dirty="0"/>
          </a:p>
          <a:p>
            <a:pPr marL="457200" lvl="1" indent="0">
              <a:buNone/>
            </a:pPr>
            <a:endParaRPr lang="en-US" dirty="0"/>
          </a:p>
          <a:p>
            <a:r>
              <a:rPr lang="en-US" dirty="0"/>
              <a:t>Recent multi-probing LSHs (e.g. Multi-probe LSH, Hamming Ranking</a:t>
            </a:r>
            <a:r>
              <a:rPr lang="zh-CN" altLang="zh-CN" dirty="0"/>
              <a:t> </a:t>
            </a:r>
            <a:r>
              <a:rPr lang="en-US" altLang="zh-CN" dirty="0"/>
              <a:t>and</a:t>
            </a:r>
            <a:r>
              <a:rPr lang="zh-CN" altLang="en-US" dirty="0"/>
              <a:t> </a:t>
            </a:r>
            <a:r>
              <a:rPr lang="en-US" altLang="zh-CN" dirty="0"/>
              <a:t>C2LSH</a:t>
            </a:r>
            <a:r>
              <a:rPr lang="en-US" dirty="0"/>
              <a:t>)</a:t>
            </a:r>
          </a:p>
          <a:p>
            <a:pPr lvl="1"/>
            <a:r>
              <a:rPr lang="en-US" dirty="0"/>
              <a:t>Multiple-buckets-per-table probing</a:t>
            </a:r>
          </a:p>
          <a:p>
            <a:pPr lvl="1"/>
            <a:r>
              <a:rPr lang="en-US" dirty="0"/>
              <a:t>Require</a:t>
            </a:r>
            <a:r>
              <a:rPr lang="zh-CN" altLang="en-US" dirty="0"/>
              <a:t> </a:t>
            </a:r>
            <a:r>
              <a:rPr lang="en-US" altLang="zh-CN" dirty="0"/>
              <a:t>less</a:t>
            </a:r>
            <a:r>
              <a:rPr lang="zh-CN" altLang="en-US" dirty="0"/>
              <a:t> </a:t>
            </a:r>
            <a:r>
              <a:rPr lang="en-US" altLang="zh-CN" dirty="0"/>
              <a:t>hash</a:t>
            </a:r>
            <a:r>
              <a:rPr lang="zh-CN" altLang="en-US" dirty="0"/>
              <a:t> </a:t>
            </a:r>
            <a:r>
              <a:rPr lang="en-US" altLang="zh-CN" dirty="0"/>
              <a:t>tables</a:t>
            </a:r>
            <a:r>
              <a:rPr lang="zh-CN" altLang="en-US" dirty="0"/>
              <a:t> </a:t>
            </a:r>
            <a:r>
              <a:rPr lang="zh-CN" altLang="zh-CN" dirty="0"/>
              <a:t>(</a:t>
            </a:r>
            <a:r>
              <a:rPr lang="en-US" altLang="zh-CN" dirty="0"/>
              <a:t>e.g.</a:t>
            </a:r>
            <a:r>
              <a:rPr lang="zh-CN" altLang="en-US" dirty="0"/>
              <a:t> </a:t>
            </a:r>
            <a:r>
              <a:rPr lang="en-US" altLang="zh-CN" dirty="0"/>
              <a:t>about</a:t>
            </a:r>
            <a:r>
              <a:rPr lang="zh-CN" altLang="en-US" dirty="0"/>
              <a:t> </a:t>
            </a:r>
            <a:r>
              <a:rPr lang="en-US" altLang="zh-CN" dirty="0"/>
              <a:t>10</a:t>
            </a:r>
            <a:r>
              <a:rPr lang="zh-CN" altLang="en-US" dirty="0"/>
              <a:t> </a:t>
            </a:r>
            <a:r>
              <a:rPr lang="en-US" altLang="zh-CN" dirty="0"/>
              <a:t>times)</a:t>
            </a:r>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18</a:t>
            </a:fld>
            <a:endParaRPr lang="en-US" altLang="zh-CN" dirty="0"/>
          </a:p>
        </p:txBody>
      </p:sp>
    </p:spTree>
    <p:extLst>
      <p:ext uri="{BB962C8B-B14F-4D97-AF65-F5344CB8AC3E}">
        <p14:creationId xmlns:p14="http://schemas.microsoft.com/office/powerpoint/2010/main" val="42162169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 Multi-probing Algorithm</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19</a:t>
            </a:fld>
            <a:endParaRPr lang="en-US" altLang="zh-C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454" y="1052736"/>
            <a:ext cx="8038679" cy="532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043608" y="2852936"/>
            <a:ext cx="5688632" cy="648072"/>
          </a:xfrm>
          <a:prstGeom prst="rect">
            <a:avLst/>
          </a:prstGeom>
          <a:noFill/>
          <a:ln w="12700">
            <a:solidFill>
              <a:srgbClr val="00B0F0"/>
            </a:solidFill>
            <a:prstDash val="dash"/>
          </a:ln>
        </p:spPr>
        <p:txBody>
          <a:bodyPr wrap="square" rtlCol="0">
            <a:spAutoFit/>
          </a:bodyPr>
          <a:lstStyle/>
          <a:p>
            <a:endParaRPr lang="en-US" dirty="0"/>
          </a:p>
        </p:txBody>
      </p:sp>
      <p:sp>
        <p:nvSpPr>
          <p:cNvPr id="6" name="TextBox 5"/>
          <p:cNvSpPr txBox="1"/>
          <p:nvPr/>
        </p:nvSpPr>
        <p:spPr>
          <a:xfrm>
            <a:off x="1043608" y="3573016"/>
            <a:ext cx="7272808" cy="648072"/>
          </a:xfrm>
          <a:prstGeom prst="rect">
            <a:avLst/>
          </a:prstGeom>
          <a:noFill/>
          <a:ln w="12700">
            <a:solidFill>
              <a:srgbClr val="00B0F0"/>
            </a:solidFill>
            <a:prstDash val="dash"/>
          </a:ln>
        </p:spPr>
        <p:txBody>
          <a:bodyPr wrap="square" rtlCol="0">
            <a:spAutoFit/>
          </a:bodyPr>
          <a:lstStyle/>
          <a:p>
            <a:endParaRPr lang="en-US" dirty="0"/>
          </a:p>
        </p:txBody>
      </p:sp>
      <p:sp>
        <p:nvSpPr>
          <p:cNvPr id="7" name="TextBox 6"/>
          <p:cNvSpPr txBox="1"/>
          <p:nvPr/>
        </p:nvSpPr>
        <p:spPr>
          <a:xfrm>
            <a:off x="539552" y="4617132"/>
            <a:ext cx="8136904" cy="324036"/>
          </a:xfrm>
          <a:prstGeom prst="rect">
            <a:avLst/>
          </a:prstGeom>
          <a:noFill/>
          <a:ln w="12700">
            <a:solidFill>
              <a:srgbClr val="00B0F0"/>
            </a:solidFill>
            <a:prstDash val="dash"/>
          </a:ln>
        </p:spPr>
        <p:txBody>
          <a:bodyPr wrap="square" rtlCol="0">
            <a:spAutoFit/>
          </a:bodyPr>
          <a:lstStyle/>
          <a:p>
            <a:endParaRPr lang="en-US" dirty="0"/>
          </a:p>
        </p:txBody>
      </p:sp>
      <p:sp>
        <p:nvSpPr>
          <p:cNvPr id="8" name="TextBox 7"/>
          <p:cNvSpPr txBox="1"/>
          <p:nvPr/>
        </p:nvSpPr>
        <p:spPr>
          <a:xfrm>
            <a:off x="1115616" y="5013176"/>
            <a:ext cx="7200800" cy="648072"/>
          </a:xfrm>
          <a:prstGeom prst="rect">
            <a:avLst/>
          </a:prstGeom>
          <a:noFill/>
          <a:ln w="12700">
            <a:solidFill>
              <a:srgbClr val="00B0F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207100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7" grpId="0" animBg="1"/>
      <p:bldP spid="7" grpId="1" animBg="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 Search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Many types of Real-world data are represented as </a:t>
                </a:r>
                <a:r>
                  <a:rPr lang="en-US" b="1" dirty="0">
                    <a:solidFill>
                      <a:srgbClr val="00B0F0"/>
                    </a:solidFill>
                  </a:rPr>
                  <a:t>high-dimensional vectors</a:t>
                </a:r>
              </a:p>
              <a:p>
                <a:pPr lvl="1"/>
                <a:r>
                  <a:rPr lang="en-US" dirty="0"/>
                  <a:t>Texts</a:t>
                </a:r>
              </a:p>
              <a:p>
                <a:pPr lvl="1"/>
                <a:r>
                  <a:rPr lang="en-US" dirty="0"/>
                  <a:t>Images</a:t>
                </a:r>
              </a:p>
              <a:p>
                <a:pPr lvl="1"/>
                <a:r>
                  <a:rPr lang="en-US" dirty="0"/>
                  <a:t>DNA sequences</a:t>
                </a:r>
              </a:p>
              <a:p>
                <a:pPr lvl="1"/>
                <a:r>
                  <a:rPr lang="en-US" dirty="0"/>
                  <a:t>…</a:t>
                </a:r>
              </a:p>
              <a:p>
                <a:r>
                  <a:rPr lang="en-US" dirty="0"/>
                  <a:t>Problem Definition</a:t>
                </a:r>
              </a:p>
              <a:p>
                <a:pPr lvl="1"/>
                <a:r>
                  <a:rPr lang="en-US" dirty="0"/>
                  <a:t>Given a query </a:t>
                </a:r>
                <a14:m>
                  <m:oMath xmlns:m="http://schemas.openxmlformats.org/officeDocument/2006/math">
                    <m:r>
                      <a:rPr lang="en-US" b="0" i="1" smtClean="0">
                        <a:latin typeface="Cambria Math"/>
                      </a:rPr>
                      <m:t>𝑞</m:t>
                    </m:r>
                  </m:oMath>
                </a14:m>
                <a:r>
                  <a:rPr lang="en-US" dirty="0"/>
                  <a:t>, and a dataset </a:t>
                </a:r>
                <a14:m>
                  <m:oMath xmlns:m="http://schemas.openxmlformats.org/officeDocument/2006/math">
                    <m:r>
                      <a:rPr lang="en-US" b="0" i="1" smtClean="0">
                        <a:latin typeface="Cambria Math"/>
                      </a:rPr>
                      <m:t>𝑆</m:t>
                    </m:r>
                  </m:oMath>
                </a14:m>
                <a:r>
                  <a:rPr lang="en-US" dirty="0"/>
                  <a:t> consisting of many items, return an item (or multiple items) in </a:t>
                </a:r>
                <a14:m>
                  <m:oMath xmlns:m="http://schemas.openxmlformats.org/officeDocument/2006/math">
                    <m:r>
                      <a:rPr lang="en-US" i="1">
                        <a:latin typeface="Cambria Math"/>
                      </a:rPr>
                      <m:t>𝑆</m:t>
                    </m:r>
                  </m:oMath>
                </a14:m>
                <a:r>
                  <a:rPr lang="en-US" dirty="0"/>
                  <a:t> that are </a:t>
                </a:r>
                <a:r>
                  <a:rPr lang="en-US" b="1" dirty="0">
                    <a:solidFill>
                      <a:srgbClr val="00B0F0"/>
                    </a:solidFill>
                  </a:rPr>
                  <a:t>most similar to </a:t>
                </a:r>
                <a14:m>
                  <m:oMath xmlns:m="http://schemas.openxmlformats.org/officeDocument/2006/math">
                    <m:r>
                      <a:rPr lang="en-US" b="1" i="1">
                        <a:solidFill>
                          <a:srgbClr val="00B0F0"/>
                        </a:solidFill>
                        <a:latin typeface="Cambria Math"/>
                      </a:rPr>
                      <m:t>𝒒</m:t>
                    </m:r>
                  </m:oMath>
                </a14:m>
                <a:r>
                  <a:rPr lang="en-US" b="1" dirty="0">
                    <a:solidFill>
                      <a:srgbClr val="00B0F0"/>
                    </a:solidFill>
                  </a:rPr>
                  <a:t> </a:t>
                </a:r>
                <a:r>
                  <a:rPr lang="en-US" dirty="0"/>
                  <a:t>according to a similarity </a:t>
                </a:r>
                <a:r>
                  <a:rPr lang="en-US" b="1" dirty="0">
                    <a:solidFill>
                      <a:srgbClr val="00B0F0"/>
                    </a:solidFill>
                  </a:rPr>
                  <a:t>metric d(x, y)</a:t>
                </a:r>
              </a:p>
              <a:p>
                <a:endParaRPr lang="en-US" dirty="0"/>
              </a:p>
              <a:p>
                <a:pPr lvl="1"/>
                <a:endParaRPr lang="en-US" dirty="0"/>
              </a:p>
              <a:p>
                <a:pPr marL="400050" lvl="2" indent="0">
                  <a:buNone/>
                </a:pPr>
                <a:endParaRPr lang="en-US" sz="2400" dirty="0"/>
              </a:p>
              <a:p>
                <a:pPr marL="742950" lvl="2" indent="-342900"/>
                <a:endParaRPr lang="en-US" dirty="0"/>
              </a:p>
              <a:p>
                <a:pPr lvl="1"/>
                <a:endParaRPr lang="en-US" dirty="0"/>
              </a:p>
              <a:p>
                <a:pPr marL="0" indent="0">
                  <a:buNone/>
                </a:pPr>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25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a:t>
            </a:fld>
            <a:endParaRPr lang="en-US" altLang="zh-CN"/>
          </a:p>
        </p:txBody>
      </p:sp>
    </p:spTree>
    <p:extLst>
      <p:ext uri="{BB962C8B-B14F-4D97-AF65-F5344CB8AC3E}">
        <p14:creationId xmlns:p14="http://schemas.microsoft.com/office/powerpoint/2010/main" val="41281482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 Multi-probing Algorithm</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20</a:t>
            </a:fld>
            <a:endParaRPr lang="en-US" altLang="zh-CN"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9512" y="1772816"/>
            <a:ext cx="8820982" cy="4032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539552" y="3429000"/>
            <a:ext cx="6120680" cy="324036"/>
          </a:xfrm>
          <a:prstGeom prst="rect">
            <a:avLst/>
          </a:prstGeom>
          <a:noFill/>
          <a:ln w="12700">
            <a:solidFill>
              <a:srgbClr val="00B0F0"/>
            </a:solidFill>
            <a:prstDash val="dash"/>
          </a:ln>
        </p:spPr>
        <p:txBody>
          <a:bodyPr wrap="square" rtlCol="0">
            <a:spAutoFit/>
          </a:bodyPr>
          <a:lstStyle/>
          <a:p>
            <a:endParaRPr lang="en-US" dirty="0"/>
          </a:p>
        </p:txBody>
      </p:sp>
      <p:sp>
        <p:nvSpPr>
          <p:cNvPr id="7" name="TextBox 6"/>
          <p:cNvSpPr txBox="1"/>
          <p:nvPr/>
        </p:nvSpPr>
        <p:spPr>
          <a:xfrm>
            <a:off x="1187624" y="3789040"/>
            <a:ext cx="6120680" cy="324036"/>
          </a:xfrm>
          <a:prstGeom prst="rect">
            <a:avLst/>
          </a:prstGeom>
          <a:noFill/>
          <a:ln w="12700">
            <a:solidFill>
              <a:srgbClr val="00B0F0"/>
            </a:solidFill>
            <a:prstDash val="dash"/>
          </a:ln>
        </p:spPr>
        <p:txBody>
          <a:bodyPr wrap="square" rtlCol="0">
            <a:spAutoFit/>
          </a:bodyPr>
          <a:lstStyle/>
          <a:p>
            <a:endParaRPr lang="en-US" dirty="0"/>
          </a:p>
        </p:txBody>
      </p:sp>
      <p:sp>
        <p:nvSpPr>
          <p:cNvPr id="8" name="TextBox 7"/>
          <p:cNvSpPr txBox="1"/>
          <p:nvPr/>
        </p:nvSpPr>
        <p:spPr>
          <a:xfrm>
            <a:off x="1187624" y="4185084"/>
            <a:ext cx="7848872" cy="324036"/>
          </a:xfrm>
          <a:prstGeom prst="rect">
            <a:avLst/>
          </a:prstGeom>
          <a:noFill/>
          <a:ln w="12700">
            <a:solidFill>
              <a:srgbClr val="00B0F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513679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Optimizations</a:t>
            </a:r>
          </a:p>
        </p:txBody>
      </p:sp>
      <p:sp>
        <p:nvSpPr>
          <p:cNvPr id="3" name="Content Placeholder 2"/>
          <p:cNvSpPr>
            <a:spLocks noGrp="1"/>
          </p:cNvSpPr>
          <p:nvPr>
            <p:ph idx="1"/>
          </p:nvPr>
        </p:nvSpPr>
        <p:spPr/>
        <p:txBody>
          <a:bodyPr/>
          <a:lstStyle/>
          <a:p>
            <a:r>
              <a:rPr lang="en-US" dirty="0"/>
              <a:t>Message reduction</a:t>
            </a:r>
          </a:p>
          <a:p>
            <a:pPr lvl="1"/>
            <a:r>
              <a:rPr lang="en-US" sz="2800" dirty="0"/>
              <a:t>Query broadcast</a:t>
            </a:r>
            <a:endParaRPr lang="en-US" sz="1400" dirty="0"/>
          </a:p>
          <a:p>
            <a:pPr lvl="1"/>
            <a:r>
              <a:rPr lang="en-US" sz="2800" dirty="0"/>
              <a:t>Message combiner</a:t>
            </a:r>
          </a:p>
          <a:p>
            <a:pPr lvl="1"/>
            <a:endParaRPr lang="en-US" sz="2800" dirty="0"/>
          </a:p>
          <a:p>
            <a:r>
              <a:rPr lang="en-US" sz="3200" dirty="0"/>
              <a:t>De-duplication</a:t>
            </a:r>
          </a:p>
          <a:p>
            <a:pPr lvl="1"/>
            <a:r>
              <a:rPr lang="en-US" sz="2800" dirty="0"/>
              <a:t>Item-side de-duplication</a:t>
            </a:r>
            <a:endParaRPr lang="en-US" sz="2400" dirty="0"/>
          </a:p>
          <a:p>
            <a:pPr lvl="2"/>
            <a:r>
              <a:rPr lang="en-US" sz="2400" dirty="0"/>
              <a:t>Suitable for dense vector</a:t>
            </a:r>
          </a:p>
          <a:p>
            <a:pPr lvl="1"/>
            <a:r>
              <a:rPr lang="en-US" sz="2800" dirty="0"/>
              <a:t>Query-side de-duplication</a:t>
            </a:r>
            <a:r>
              <a:rPr lang="en-US" sz="2400" dirty="0"/>
              <a:t> </a:t>
            </a:r>
          </a:p>
          <a:p>
            <a:pPr lvl="2"/>
            <a:r>
              <a:rPr lang="en-US" sz="2400" dirty="0"/>
              <a:t>Suitable for sparse vector</a:t>
            </a:r>
            <a:endParaRPr lang="en-US" sz="2800" dirty="0"/>
          </a:p>
          <a:p>
            <a:endParaRPr lang="en-US" sz="3200" dirty="0"/>
          </a:p>
          <a:p>
            <a:pPr lvl="2"/>
            <a:endParaRPr lang="en-US" sz="2200" dirty="0"/>
          </a:p>
          <a:p>
            <a:pPr lvl="2"/>
            <a:endParaRPr lang="en-US" sz="2200" dirty="0"/>
          </a:p>
          <a:p>
            <a:pPr lvl="2"/>
            <a:endParaRPr lang="en-US" sz="1800" dirty="0"/>
          </a:p>
          <a:p>
            <a:pPr lvl="2"/>
            <a:endParaRPr lang="en-US" sz="2200" dirty="0"/>
          </a:p>
          <a:p>
            <a:pPr lvl="2"/>
            <a:endParaRPr lang="en-US" sz="2200" dirty="0"/>
          </a:p>
          <a:p>
            <a:pPr lvl="3"/>
            <a:endParaRPr lang="en-US" dirty="0"/>
          </a:p>
          <a:p>
            <a:pPr lvl="2"/>
            <a:endParaRPr lang="en-US" dirty="0"/>
          </a:p>
          <a:p>
            <a:pPr lvl="2"/>
            <a:endParaRPr lang="en-US" dirty="0"/>
          </a:p>
          <a:p>
            <a:pPr lvl="2"/>
            <a:endParaRPr lang="en-US" dirty="0"/>
          </a:p>
          <a:p>
            <a:pPr lvl="2"/>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21</a:t>
            </a:fld>
            <a:endParaRPr lang="en-US" altLang="zh-CN" dirty="0"/>
          </a:p>
        </p:txBody>
      </p:sp>
    </p:spTree>
    <p:extLst>
      <p:ext uri="{BB962C8B-B14F-4D97-AF65-F5344CB8AC3E}">
        <p14:creationId xmlns:p14="http://schemas.microsoft.com/office/powerpoint/2010/main" val="3549793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Optimizations</a:t>
            </a:r>
          </a:p>
        </p:txBody>
      </p:sp>
      <p:sp>
        <p:nvSpPr>
          <p:cNvPr id="3" name="Content Placeholder 2"/>
          <p:cNvSpPr>
            <a:spLocks noGrp="1"/>
          </p:cNvSpPr>
          <p:nvPr>
            <p:ph idx="1"/>
          </p:nvPr>
        </p:nvSpPr>
        <p:spPr/>
        <p:txBody>
          <a:bodyPr/>
          <a:lstStyle/>
          <a:p>
            <a:r>
              <a:rPr lang="en-US" sz="3200" dirty="0"/>
              <a:t>De-duplication</a:t>
            </a:r>
          </a:p>
          <a:p>
            <a:pPr lvl="1"/>
            <a:r>
              <a:rPr lang="en-US" sz="2800" dirty="0"/>
              <a:t>Item-side de-duplication</a:t>
            </a:r>
          </a:p>
          <a:p>
            <a:pPr lvl="2"/>
            <a:r>
              <a:rPr lang="en-US" sz="2400" dirty="0"/>
              <a:t>Avoid duplicate evaluations</a:t>
            </a:r>
          </a:p>
          <a:p>
            <a:pPr lvl="2"/>
            <a:r>
              <a:rPr lang="en-US" sz="2400" dirty="0"/>
              <a:t>Require more memory</a:t>
            </a:r>
          </a:p>
          <a:p>
            <a:pPr lvl="2"/>
            <a:r>
              <a:rPr lang="en-US" sz="2400" dirty="0"/>
              <a:t>Suitable for dense vector</a:t>
            </a:r>
          </a:p>
          <a:p>
            <a:pPr lvl="1"/>
            <a:r>
              <a:rPr lang="en-US" sz="2800" dirty="0"/>
              <a:t>Query-side de-duplication</a:t>
            </a:r>
          </a:p>
          <a:p>
            <a:pPr lvl="2"/>
            <a:r>
              <a:rPr lang="en-US" sz="2400" dirty="0"/>
              <a:t>Cannot avoid duplicate evaluations</a:t>
            </a:r>
          </a:p>
          <a:p>
            <a:pPr lvl="2"/>
            <a:r>
              <a:rPr lang="en-US" sz="2400" dirty="0"/>
              <a:t>Require less memory </a:t>
            </a:r>
          </a:p>
          <a:p>
            <a:pPr lvl="2"/>
            <a:r>
              <a:rPr lang="en-US" sz="2400" dirty="0"/>
              <a:t>Suitable for sparse vector</a:t>
            </a:r>
          </a:p>
          <a:p>
            <a:pPr lvl="2"/>
            <a:endParaRPr lang="en-US" dirty="0"/>
          </a:p>
          <a:p>
            <a:pPr lvl="3"/>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22</a:t>
            </a:fld>
            <a:endParaRPr lang="en-US" altLang="zh-CN" dirty="0"/>
          </a:p>
        </p:txBody>
      </p:sp>
    </p:spTree>
    <p:extLst>
      <p:ext uri="{BB962C8B-B14F-4D97-AF65-F5344CB8AC3E}">
        <p14:creationId xmlns:p14="http://schemas.microsoft.com/office/powerpoint/2010/main" val="192689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Experimental settings</a:t>
            </a:r>
          </a:p>
          <a:p>
            <a:pPr lvl="1"/>
            <a:r>
              <a:rPr lang="en-US" dirty="0"/>
              <a:t>20 machines</a:t>
            </a:r>
          </a:p>
          <a:p>
            <a:pPr lvl="1"/>
            <a:r>
              <a:rPr lang="en-US" dirty="0"/>
              <a:t>1G network adapter</a:t>
            </a:r>
          </a:p>
          <a:p>
            <a:pPr lvl="1"/>
            <a:r>
              <a:rPr lang="en-US" dirty="0"/>
              <a:t>48G memory</a:t>
            </a:r>
          </a:p>
          <a:p>
            <a:pPr marL="457200" lvl="1" indent="0">
              <a:buNone/>
            </a:pPr>
            <a:endParaRPr lang="en-US" dirty="0"/>
          </a:p>
          <a:p>
            <a:r>
              <a:rPr lang="en-US" dirty="0"/>
              <a:t>Datasets</a:t>
            </a:r>
          </a:p>
          <a:p>
            <a:pPr lvl="1"/>
            <a:r>
              <a:rPr lang="en-US" dirty="0"/>
              <a:t>For each dataset, we sample 1000 items as queries</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23</a:t>
            </a:fld>
            <a:endParaRPr lang="en-US" altLang="zh-CN" dirty="0"/>
          </a:p>
        </p:txBody>
      </p:sp>
      <p:graphicFrame>
        <p:nvGraphicFramePr>
          <p:cNvPr id="5" name="Table 4"/>
          <p:cNvGraphicFramePr>
            <a:graphicFrameLocks noGrp="1"/>
          </p:cNvGraphicFramePr>
          <p:nvPr>
            <p:extLst>
              <p:ext uri="{D42A27DB-BD31-4B8C-83A1-F6EECF244321}">
                <p14:modId xmlns:p14="http://schemas.microsoft.com/office/powerpoint/2010/main" val="2398852882"/>
              </p:ext>
            </p:extLst>
          </p:nvPr>
        </p:nvGraphicFramePr>
        <p:xfrm>
          <a:off x="1043608" y="4869160"/>
          <a:ext cx="6840760" cy="1584960"/>
        </p:xfrm>
        <a:graphic>
          <a:graphicData uri="http://schemas.openxmlformats.org/drawingml/2006/table">
            <a:tbl>
              <a:tblPr firstRow="1" bandRow="1">
                <a:tableStyleId>{5C22544A-7EE6-4342-B048-85BDC9FD1C3A}</a:tableStyleId>
              </a:tblPr>
              <a:tblGrid>
                <a:gridCol w="1710190">
                  <a:extLst>
                    <a:ext uri="{9D8B030D-6E8A-4147-A177-3AD203B41FA5}">
                      <a16:colId xmlns:a16="http://schemas.microsoft.com/office/drawing/2014/main" val="20000"/>
                    </a:ext>
                  </a:extLst>
                </a:gridCol>
                <a:gridCol w="1710190">
                  <a:extLst>
                    <a:ext uri="{9D8B030D-6E8A-4147-A177-3AD203B41FA5}">
                      <a16:colId xmlns:a16="http://schemas.microsoft.com/office/drawing/2014/main" val="20001"/>
                    </a:ext>
                  </a:extLst>
                </a:gridCol>
                <a:gridCol w="1710190">
                  <a:extLst>
                    <a:ext uri="{9D8B030D-6E8A-4147-A177-3AD203B41FA5}">
                      <a16:colId xmlns:a16="http://schemas.microsoft.com/office/drawing/2014/main" val="20002"/>
                    </a:ext>
                  </a:extLst>
                </a:gridCol>
                <a:gridCol w="1710190">
                  <a:extLst>
                    <a:ext uri="{9D8B030D-6E8A-4147-A177-3AD203B41FA5}">
                      <a16:colId xmlns:a16="http://schemas.microsoft.com/office/drawing/2014/main" val="20003"/>
                    </a:ext>
                  </a:extLst>
                </a:gridCol>
              </a:tblGrid>
              <a:tr h="370840">
                <a:tc>
                  <a:txBody>
                    <a:bodyPr/>
                    <a:lstStyle/>
                    <a:p>
                      <a:endParaRPr lang="en-US" sz="2000" dirty="0"/>
                    </a:p>
                  </a:txBody>
                  <a:tcPr/>
                </a:tc>
                <a:tc>
                  <a:txBody>
                    <a:bodyPr/>
                    <a:lstStyle/>
                    <a:p>
                      <a:r>
                        <a:rPr lang="en-US" sz="2000" dirty="0"/>
                        <a:t>Item#</a:t>
                      </a:r>
                    </a:p>
                  </a:txBody>
                  <a:tcPr/>
                </a:tc>
                <a:tc>
                  <a:txBody>
                    <a:bodyPr/>
                    <a:lstStyle/>
                    <a:p>
                      <a:r>
                        <a:rPr lang="en-US" sz="2000" dirty="0"/>
                        <a:t>Dim#</a:t>
                      </a:r>
                    </a:p>
                  </a:txBody>
                  <a:tcPr/>
                </a:tc>
                <a:tc>
                  <a:txBody>
                    <a:bodyPr/>
                    <a:lstStyle/>
                    <a:p>
                      <a:r>
                        <a:rPr lang="en-US" sz="2000" dirty="0"/>
                        <a:t>Entry#</a:t>
                      </a:r>
                    </a:p>
                  </a:txBody>
                  <a:tcPr/>
                </a:tc>
                <a:extLst>
                  <a:ext uri="{0D108BD9-81ED-4DB2-BD59-A6C34878D82A}">
                    <a16:rowId xmlns:a16="http://schemas.microsoft.com/office/drawing/2014/main" val="10000"/>
                  </a:ext>
                </a:extLst>
              </a:tr>
              <a:tr h="370840">
                <a:tc>
                  <a:txBody>
                    <a:bodyPr/>
                    <a:lstStyle/>
                    <a:p>
                      <a:r>
                        <a:rPr lang="en-US" sz="2000" dirty="0"/>
                        <a:t>SIFT1B</a:t>
                      </a:r>
                    </a:p>
                  </a:txBody>
                  <a:tcPr/>
                </a:tc>
                <a:tc>
                  <a:txBody>
                    <a:bodyPr/>
                    <a:lstStyle/>
                    <a:p>
                      <a:r>
                        <a:rPr lang="en-US" sz="2000" dirty="0"/>
                        <a:t>1,000,000,000</a:t>
                      </a:r>
                    </a:p>
                  </a:txBody>
                  <a:tcPr/>
                </a:tc>
                <a:tc>
                  <a:txBody>
                    <a:bodyPr/>
                    <a:lstStyle/>
                    <a:p>
                      <a:r>
                        <a:rPr lang="en-US" sz="2000" dirty="0"/>
                        <a:t>128</a:t>
                      </a:r>
                    </a:p>
                  </a:txBody>
                  <a:tcPr/>
                </a:tc>
                <a:tc>
                  <a:txBody>
                    <a:bodyPr/>
                    <a:lstStyle/>
                    <a:p>
                      <a:r>
                        <a:rPr lang="en-US" sz="2000" dirty="0"/>
                        <a:t>128</a:t>
                      </a:r>
                    </a:p>
                  </a:txBody>
                  <a:tcPr/>
                </a:tc>
                <a:extLst>
                  <a:ext uri="{0D108BD9-81ED-4DB2-BD59-A6C34878D82A}">
                    <a16:rowId xmlns:a16="http://schemas.microsoft.com/office/drawing/2014/main" val="10001"/>
                  </a:ext>
                </a:extLst>
              </a:tr>
              <a:tr h="370840">
                <a:tc>
                  <a:txBody>
                    <a:bodyPr/>
                    <a:lstStyle/>
                    <a:p>
                      <a:r>
                        <a:rPr lang="en-US" sz="2000" dirty="0"/>
                        <a:t>Tweets1B</a:t>
                      </a:r>
                    </a:p>
                  </a:txBody>
                  <a:tcPr/>
                </a:tc>
                <a:tc>
                  <a:txBody>
                    <a:bodyPr/>
                    <a:lstStyle/>
                    <a:p>
                      <a:r>
                        <a:rPr lang="en-US" sz="2000" dirty="0"/>
                        <a:t>1,050,000,000</a:t>
                      </a:r>
                    </a:p>
                  </a:txBody>
                  <a:tcPr/>
                </a:tc>
                <a:tc>
                  <a:txBody>
                    <a:bodyPr/>
                    <a:lstStyle/>
                    <a:p>
                      <a:r>
                        <a:rPr lang="en-US" sz="2000" dirty="0"/>
                        <a:t>500,000</a:t>
                      </a:r>
                    </a:p>
                  </a:txBody>
                  <a:tcPr/>
                </a:tc>
                <a:tc>
                  <a:txBody>
                    <a:bodyPr/>
                    <a:lstStyle/>
                    <a:p>
                      <a:r>
                        <a:rPr lang="en-US" sz="2000" dirty="0" err="1"/>
                        <a:t>Avg</a:t>
                      </a:r>
                      <a:r>
                        <a:rPr lang="en-US" sz="2000" dirty="0"/>
                        <a:t> 7.5</a:t>
                      </a:r>
                    </a:p>
                  </a:txBody>
                  <a:tcPr/>
                </a:tc>
                <a:extLst>
                  <a:ext uri="{0D108BD9-81ED-4DB2-BD59-A6C34878D82A}">
                    <a16:rowId xmlns:a16="http://schemas.microsoft.com/office/drawing/2014/main" val="10002"/>
                  </a:ext>
                </a:extLst>
              </a:tr>
              <a:tr h="370840">
                <a:tc>
                  <a:txBody>
                    <a:bodyPr/>
                    <a:lstStyle/>
                    <a:p>
                      <a:r>
                        <a:rPr lang="en-US" sz="2000" dirty="0"/>
                        <a:t>Glove2.2M</a:t>
                      </a:r>
                    </a:p>
                  </a:txBody>
                  <a:tcPr/>
                </a:tc>
                <a:tc>
                  <a:txBody>
                    <a:bodyPr/>
                    <a:lstStyle/>
                    <a:p>
                      <a:r>
                        <a:rPr lang="en-US" sz="2000" dirty="0"/>
                        <a:t>2,196,017</a:t>
                      </a:r>
                    </a:p>
                  </a:txBody>
                  <a:tcPr/>
                </a:tc>
                <a:tc>
                  <a:txBody>
                    <a:bodyPr/>
                    <a:lstStyle/>
                    <a:p>
                      <a:r>
                        <a:rPr lang="en-US" sz="2000" dirty="0"/>
                        <a:t>300</a:t>
                      </a:r>
                    </a:p>
                  </a:txBody>
                  <a:tcPr/>
                </a:tc>
                <a:tc>
                  <a:txBody>
                    <a:bodyPr/>
                    <a:lstStyle/>
                    <a:p>
                      <a:r>
                        <a:rPr lang="en-US" sz="2000" dirty="0"/>
                        <a:t>300</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55854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Comparison with LSH on Spark/Hadoop</a:t>
            </a:r>
            <a:endParaRPr lang="en-US" sz="3200" dirty="0">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sz="half" idx="1"/>
          </p:nvPr>
        </p:nvSpPr>
        <p:spPr/>
        <p:txBody>
          <a:bodyPr/>
          <a:lstStyle/>
          <a:p>
            <a:r>
              <a:rPr lang="en-US" dirty="0"/>
              <a:t>Spark </a:t>
            </a:r>
            <a:r>
              <a:rPr lang="en-US" dirty="0" err="1"/>
              <a:t>v.s</a:t>
            </a:r>
            <a:r>
              <a:rPr lang="en-US" dirty="0"/>
              <a:t> QLSH</a:t>
            </a:r>
          </a:p>
          <a:p>
            <a:endParaRPr lang="en-US" dirty="0"/>
          </a:p>
        </p:txBody>
      </p:sp>
      <p:sp>
        <p:nvSpPr>
          <p:cNvPr id="6" name="Content Placeholder 5"/>
          <p:cNvSpPr>
            <a:spLocks noGrp="1"/>
          </p:cNvSpPr>
          <p:nvPr>
            <p:ph sz="half" idx="2"/>
          </p:nvPr>
        </p:nvSpPr>
        <p:spPr/>
        <p:txBody>
          <a:bodyPr/>
          <a:lstStyle/>
          <a:p>
            <a:r>
              <a:rPr lang="en-US" dirty="0"/>
              <a:t>Hadoop </a:t>
            </a:r>
            <a:r>
              <a:rPr lang="en-US" dirty="0" err="1"/>
              <a:t>v.s</a:t>
            </a:r>
            <a:r>
              <a:rPr lang="en-US" dirty="0"/>
              <a:t>. QLSH</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24</a:t>
            </a:fld>
            <a:endParaRPr lang="en-US" altLang="zh-CN"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96" y="2420888"/>
            <a:ext cx="8995054" cy="2664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39552" y="5517232"/>
            <a:ext cx="8299067" cy="830997"/>
          </a:xfrm>
          <a:prstGeom prst="rect">
            <a:avLst/>
          </a:prstGeom>
          <a:noFill/>
        </p:spPr>
        <p:txBody>
          <a:bodyPr wrap="none" rtlCol="0">
            <a:spAutoFit/>
          </a:bodyPr>
          <a:lstStyle/>
          <a:p>
            <a:r>
              <a:rPr lang="en-US" sz="2400" dirty="0"/>
              <a:t>Smaller error ratio means higher quality of returned results</a:t>
            </a:r>
          </a:p>
          <a:p>
            <a:endParaRPr lang="en-US" sz="2400" dirty="0"/>
          </a:p>
        </p:txBody>
      </p:sp>
    </p:spTree>
    <p:extLst>
      <p:ext uri="{BB962C8B-B14F-4D97-AF65-F5344CB8AC3E}">
        <p14:creationId xmlns:p14="http://schemas.microsoft.com/office/powerpoint/2010/main" val="3898464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latin typeface="Times New Roman" panose="02020603050405020304" pitchFamily="18" charset="0"/>
                <a:cs typeface="Times New Roman" panose="02020603050405020304" pitchFamily="18" charset="0"/>
              </a:rPr>
              <a:t>Network traffic</a:t>
            </a:r>
          </a:p>
        </p:txBody>
      </p:sp>
      <p:sp>
        <p:nvSpPr>
          <p:cNvPr id="5" name="Content Placeholder 4"/>
          <p:cNvSpPr>
            <a:spLocks noGrp="1"/>
          </p:cNvSpPr>
          <p:nvPr>
            <p:ph sz="half" idx="1"/>
          </p:nvPr>
        </p:nvSpPr>
        <p:spPr/>
        <p:txBody>
          <a:bodyPr/>
          <a:lstStyle/>
          <a:p>
            <a:r>
              <a:rPr lang="en-US" dirty="0"/>
              <a:t>Spark </a:t>
            </a:r>
            <a:r>
              <a:rPr lang="en-US" dirty="0" err="1"/>
              <a:t>v.s</a:t>
            </a:r>
            <a:r>
              <a:rPr lang="en-US" dirty="0"/>
              <a:t> QLSH</a:t>
            </a:r>
          </a:p>
        </p:txBody>
      </p:sp>
      <p:sp>
        <p:nvSpPr>
          <p:cNvPr id="6" name="Content Placeholder 5"/>
          <p:cNvSpPr>
            <a:spLocks noGrp="1"/>
          </p:cNvSpPr>
          <p:nvPr>
            <p:ph sz="half" idx="2"/>
          </p:nvPr>
        </p:nvSpPr>
        <p:spPr/>
        <p:txBody>
          <a:bodyPr/>
          <a:lstStyle/>
          <a:p>
            <a:r>
              <a:rPr lang="en-US" dirty="0"/>
              <a:t>Hadoop </a:t>
            </a:r>
            <a:r>
              <a:rPr lang="en-US" dirty="0" err="1"/>
              <a:t>v.s</a:t>
            </a:r>
            <a:r>
              <a:rPr lang="en-US" dirty="0"/>
              <a:t>. QLSH</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25</a:t>
            </a:fld>
            <a:endParaRPr lang="en-US" altLang="zh-CN" dirty="0"/>
          </a:p>
        </p:txBody>
      </p:sp>
      <p:pic>
        <p:nvPicPr>
          <p:cNvPr id="409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2742508"/>
            <a:ext cx="4283968" cy="23736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99992" y="2702726"/>
            <a:ext cx="4220489" cy="2392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2089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of multi-probing LSH</a:t>
            </a:r>
          </a:p>
        </p:txBody>
      </p:sp>
      <p:sp>
        <p:nvSpPr>
          <p:cNvPr id="3" name="Content Placeholder 2"/>
          <p:cNvSpPr>
            <a:spLocks noGrp="1"/>
          </p:cNvSpPr>
          <p:nvPr>
            <p:ph idx="1"/>
          </p:nvPr>
        </p:nvSpPr>
        <p:spPr/>
        <p:txBody>
          <a:bodyPr/>
          <a:lstStyle/>
          <a:p>
            <a:r>
              <a:rPr lang="en-US" sz="3200" dirty="0"/>
              <a:t>PLSH</a:t>
            </a:r>
          </a:p>
          <a:p>
            <a:pPr lvl="1"/>
            <a:r>
              <a:rPr lang="en-US" sz="2800" dirty="0"/>
              <a:t>Fastest implementation of LSH (by </a:t>
            </a:r>
            <a:r>
              <a:rPr lang="en-US" sz="2800" dirty="0" err="1"/>
              <a:t>Intel+MIT</a:t>
            </a:r>
            <a:r>
              <a:rPr lang="en-US" sz="2800" dirty="0"/>
              <a:t>)</a:t>
            </a:r>
          </a:p>
          <a:p>
            <a:pPr lvl="2"/>
            <a:r>
              <a:rPr lang="en-US" altLang="zh-CN" sz="2400" dirty="0"/>
              <a:t>A</a:t>
            </a:r>
            <a:r>
              <a:rPr lang="zh-CN" altLang="en-US" sz="2400" dirty="0"/>
              <a:t> </a:t>
            </a:r>
            <a:r>
              <a:rPr lang="en-US" altLang="zh-CN" sz="2400" dirty="0"/>
              <a:t>single</a:t>
            </a:r>
            <a:r>
              <a:rPr lang="zh-CN" altLang="en-US" sz="2400" dirty="0"/>
              <a:t>-</a:t>
            </a:r>
            <a:r>
              <a:rPr lang="en-US" altLang="zh-CN" sz="2400" dirty="0"/>
              <a:t>probing</a:t>
            </a:r>
            <a:r>
              <a:rPr lang="zh-CN" altLang="en-US" sz="2400" dirty="0"/>
              <a:t> </a:t>
            </a:r>
            <a:r>
              <a:rPr lang="en-US" altLang="zh-CN" sz="2400" dirty="0"/>
              <a:t>LSH</a:t>
            </a:r>
            <a:r>
              <a:rPr lang="zh-CN" altLang="en-US" sz="2400" dirty="0"/>
              <a:t> </a:t>
            </a:r>
            <a:r>
              <a:rPr lang="en-US" altLang="zh-CN" sz="2400" dirty="0"/>
              <a:t>algorithm</a:t>
            </a:r>
            <a:r>
              <a:rPr lang="zh-CN" altLang="en-US" sz="2400" dirty="0"/>
              <a:t> </a:t>
            </a:r>
            <a:r>
              <a:rPr lang="en-US" altLang="zh-CN" sz="2400" dirty="0"/>
              <a:t>for</a:t>
            </a:r>
            <a:r>
              <a:rPr lang="zh-CN" altLang="en-US" sz="2400" dirty="0"/>
              <a:t> </a:t>
            </a:r>
            <a:r>
              <a:rPr lang="en-US" altLang="zh-CN" sz="2400" dirty="0"/>
              <a:t>Angular</a:t>
            </a:r>
            <a:r>
              <a:rPr lang="zh-CN" altLang="en-US" sz="2400" dirty="0"/>
              <a:t> </a:t>
            </a:r>
            <a:r>
              <a:rPr lang="en-US" altLang="zh-CN" sz="2400" dirty="0"/>
              <a:t>distance</a:t>
            </a:r>
          </a:p>
          <a:p>
            <a:pPr marL="457200" lvl="1" indent="0">
              <a:buNone/>
            </a:pPr>
            <a:endParaRPr lang="en-US" sz="2800" dirty="0"/>
          </a:p>
          <a:p>
            <a:pPr lvl="1"/>
            <a:r>
              <a:rPr lang="en-US" altLang="zh-CN" sz="2800" dirty="0"/>
              <a:t>Similarity</a:t>
            </a:r>
            <a:r>
              <a:rPr lang="zh-CN" altLang="en-US" sz="2800" dirty="0"/>
              <a:t> </a:t>
            </a:r>
            <a:r>
              <a:rPr lang="en-US" altLang="zh-CN" sz="2800" dirty="0"/>
              <a:t>search</a:t>
            </a:r>
            <a:r>
              <a:rPr lang="zh-CN" altLang="en-US" sz="2800" dirty="0"/>
              <a:t> </a:t>
            </a:r>
            <a:r>
              <a:rPr lang="en-US" altLang="zh-CN" sz="2800" dirty="0"/>
              <a:t>over</a:t>
            </a:r>
            <a:r>
              <a:rPr lang="zh-CN" altLang="en-US" sz="2800" dirty="0"/>
              <a:t> </a:t>
            </a:r>
            <a:r>
              <a:rPr lang="zh-CN" altLang="zh-CN" sz="2800" dirty="0"/>
              <a:t>1</a:t>
            </a:r>
            <a:r>
              <a:rPr lang="zh-CN" altLang="en-US" sz="2800" dirty="0"/>
              <a:t> </a:t>
            </a:r>
            <a:r>
              <a:rPr lang="en-US" altLang="zh-CN" sz="2800" dirty="0"/>
              <a:t>billion</a:t>
            </a:r>
            <a:r>
              <a:rPr lang="zh-CN" altLang="en-US" sz="2800" dirty="0"/>
              <a:t> </a:t>
            </a:r>
            <a:r>
              <a:rPr lang="en-US" altLang="zh-CN" sz="2800" dirty="0"/>
              <a:t>tweets</a:t>
            </a:r>
            <a:r>
              <a:rPr lang="zh-CN" altLang="en-US" sz="2800" dirty="0"/>
              <a:t> </a:t>
            </a:r>
            <a:r>
              <a:rPr lang="en-US" altLang="zh-CN" sz="2800" dirty="0"/>
              <a:t>of</a:t>
            </a:r>
            <a:r>
              <a:rPr lang="zh-CN" altLang="en-US" sz="2800" dirty="0"/>
              <a:t> </a:t>
            </a:r>
            <a:r>
              <a:rPr lang="en-US" altLang="zh-CN" sz="2800" dirty="0"/>
              <a:t>a</a:t>
            </a:r>
            <a:r>
              <a:rPr lang="zh-CN" altLang="en-US" sz="2800" dirty="0"/>
              <a:t> </a:t>
            </a:r>
            <a:r>
              <a:rPr lang="en-US" altLang="zh-CN" sz="2800" dirty="0"/>
              <a:t>high</a:t>
            </a:r>
            <a:r>
              <a:rPr lang="zh-CN" altLang="en-US" sz="2800" dirty="0"/>
              <a:t> </a:t>
            </a:r>
            <a:r>
              <a:rPr lang="en-US" altLang="zh-CN" sz="2800" dirty="0"/>
              <a:t>recall</a:t>
            </a:r>
            <a:r>
              <a:rPr lang="zh-CN" altLang="en-US" sz="2800" dirty="0"/>
              <a:t> </a:t>
            </a:r>
            <a:r>
              <a:rPr lang="en-US" altLang="zh-CN" sz="2800" dirty="0"/>
              <a:t>(i.e.</a:t>
            </a:r>
            <a:r>
              <a:rPr lang="zh-CN" altLang="en-US" sz="2800" dirty="0"/>
              <a:t> </a:t>
            </a:r>
            <a:r>
              <a:rPr lang="en-US" altLang="zh-CN" sz="2800" dirty="0"/>
              <a:t>86%)</a:t>
            </a:r>
            <a:endParaRPr lang="en-US" sz="2800" b="1" dirty="0"/>
          </a:p>
          <a:p>
            <a:pPr lvl="2"/>
            <a:r>
              <a:rPr lang="en-US" sz="2400" dirty="0"/>
              <a:t>Deploy</a:t>
            </a:r>
            <a:r>
              <a:rPr lang="zh-CN" altLang="en-US" sz="2400" b="1" dirty="0"/>
              <a:t> </a:t>
            </a:r>
            <a:r>
              <a:rPr lang="en-US" sz="2400" b="1" dirty="0">
                <a:solidFill>
                  <a:srgbClr val="00B0F0"/>
                </a:solidFill>
              </a:rPr>
              <a:t>780</a:t>
            </a:r>
            <a:r>
              <a:rPr lang="en-US" sz="2400" dirty="0">
                <a:solidFill>
                  <a:srgbClr val="00B0F0"/>
                </a:solidFill>
              </a:rPr>
              <a:t> </a:t>
            </a:r>
            <a:r>
              <a:rPr lang="en-US" sz="2400" dirty="0"/>
              <a:t>hash tables</a:t>
            </a:r>
          </a:p>
          <a:p>
            <a:pPr lvl="2"/>
            <a:r>
              <a:rPr lang="en-US" sz="2400" dirty="0"/>
              <a:t>Require</a:t>
            </a:r>
            <a:r>
              <a:rPr lang="zh-CN" altLang="en-US" sz="2400" dirty="0"/>
              <a:t> </a:t>
            </a:r>
            <a:r>
              <a:rPr lang="en-US" sz="2400" b="1" dirty="0">
                <a:solidFill>
                  <a:srgbClr val="00B0F0"/>
                </a:solidFill>
              </a:rPr>
              <a:t>100</a:t>
            </a:r>
            <a:r>
              <a:rPr lang="en-US" sz="2400" dirty="0"/>
              <a:t> machines with totally </a:t>
            </a:r>
            <a:r>
              <a:rPr lang="en-US" sz="2400" b="1" dirty="0">
                <a:solidFill>
                  <a:srgbClr val="00B0F0"/>
                </a:solidFill>
              </a:rPr>
              <a:t>6.4TB</a:t>
            </a:r>
            <a:r>
              <a:rPr lang="en-US" sz="2400" dirty="0"/>
              <a:t> memory</a:t>
            </a:r>
          </a:p>
          <a:p>
            <a:pPr lvl="1"/>
            <a:endParaRPr lang="en-US" dirty="0"/>
          </a:p>
          <a:p>
            <a:pPr lvl="1"/>
            <a:endParaRPr lang="en-US" dirty="0"/>
          </a:p>
          <a:p>
            <a:pPr lvl="1"/>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26</a:t>
            </a:fld>
            <a:endParaRPr lang="en-US" altLang="zh-CN" dirty="0"/>
          </a:p>
        </p:txBody>
      </p:sp>
    </p:spTree>
    <p:extLst>
      <p:ext uri="{BB962C8B-B14F-4D97-AF65-F5344CB8AC3E}">
        <p14:creationId xmlns:p14="http://schemas.microsoft.com/office/powerpoint/2010/main" val="29307826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of multi-probing LSH</a:t>
            </a:r>
          </a:p>
        </p:txBody>
      </p:sp>
      <p:sp>
        <p:nvSpPr>
          <p:cNvPr id="3" name="Content Placeholder 2"/>
          <p:cNvSpPr>
            <a:spLocks noGrp="1"/>
          </p:cNvSpPr>
          <p:nvPr>
            <p:ph idx="1"/>
          </p:nvPr>
        </p:nvSpPr>
        <p:spPr/>
        <p:txBody>
          <a:bodyPr/>
          <a:lstStyle/>
          <a:p>
            <a:r>
              <a:rPr lang="en-US" dirty="0"/>
              <a:t>PLSH on </a:t>
            </a:r>
            <a:r>
              <a:rPr lang="en-US" dirty="0" err="1"/>
              <a:t>LoSHa</a:t>
            </a:r>
            <a:endParaRPr lang="en-US" dirty="0"/>
          </a:p>
          <a:p>
            <a:pPr lvl="1"/>
            <a:r>
              <a:rPr lang="en-US" dirty="0"/>
              <a:t>Support maximum </a:t>
            </a:r>
            <a:r>
              <a:rPr lang="en-US" b="1" dirty="0">
                <a:solidFill>
                  <a:srgbClr val="00B0F0"/>
                </a:solidFill>
              </a:rPr>
              <a:t>55</a:t>
            </a:r>
            <a:r>
              <a:rPr lang="en-US" dirty="0"/>
              <a:t> hash tables due to memory insufficiency (</a:t>
            </a:r>
            <a:r>
              <a:rPr lang="en-US" b="1" dirty="0">
                <a:solidFill>
                  <a:srgbClr val="00B0F0"/>
                </a:solidFill>
              </a:rPr>
              <a:t>0.96TB</a:t>
            </a:r>
            <a:r>
              <a:rPr lang="en-US" dirty="0"/>
              <a:t> in our cluster, much less than </a:t>
            </a:r>
            <a:r>
              <a:rPr lang="en-US" b="1" dirty="0">
                <a:solidFill>
                  <a:srgbClr val="00B0F0"/>
                </a:solidFill>
              </a:rPr>
              <a:t>6.4TB</a:t>
            </a:r>
            <a:r>
              <a:rPr lang="en-US" dirty="0"/>
              <a:t> required by PLSH)</a:t>
            </a:r>
          </a:p>
          <a:p>
            <a:pPr lvl="1"/>
            <a:r>
              <a:rPr lang="en-US" dirty="0"/>
              <a:t>Achieve a recall of 27.4% (far away from 86%)</a:t>
            </a:r>
          </a:p>
          <a:p>
            <a:pPr lvl="1"/>
            <a:endParaRPr lang="en-US" dirty="0"/>
          </a:p>
          <a:p>
            <a:r>
              <a:rPr lang="en-US" dirty="0"/>
              <a:t>Multi-probing PLSH on </a:t>
            </a:r>
            <a:r>
              <a:rPr lang="en-US" dirty="0" err="1"/>
              <a:t>LoSHa</a:t>
            </a:r>
            <a:endParaRPr lang="en-US" dirty="0"/>
          </a:p>
          <a:p>
            <a:pPr lvl="1"/>
            <a:r>
              <a:rPr lang="en-US" dirty="0"/>
              <a:t>Probe multiple buckets inside each hash table</a:t>
            </a:r>
          </a:p>
          <a:p>
            <a:pPr lvl="1"/>
            <a:r>
              <a:rPr lang="en-US" dirty="0"/>
              <a:t>Improve the recall from 27.4% to 86.8%</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27</a:t>
            </a:fld>
            <a:endParaRPr lang="en-US" altLang="zh-CN" dirty="0"/>
          </a:p>
        </p:txBody>
      </p:sp>
    </p:spTree>
    <p:extLst>
      <p:ext uri="{BB962C8B-B14F-4D97-AF65-F5344CB8AC3E}">
        <p14:creationId xmlns:p14="http://schemas.microsoft.com/office/powerpoint/2010/main" val="21734131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 of multi-probing LSH</a:t>
            </a:r>
          </a:p>
        </p:txBody>
      </p:sp>
      <p:sp>
        <p:nvSpPr>
          <p:cNvPr id="3" name="Content Placeholder 2"/>
          <p:cNvSpPr>
            <a:spLocks noGrp="1"/>
          </p:cNvSpPr>
          <p:nvPr>
            <p:ph idx="1"/>
          </p:nvPr>
        </p:nvSpPr>
        <p:spPr>
          <a:xfrm>
            <a:off x="457200" y="1125538"/>
            <a:ext cx="8291264" cy="5327798"/>
          </a:xfrm>
        </p:spPr>
        <p:txBody>
          <a:bodyPr/>
          <a:lstStyle/>
          <a:p>
            <a:pPr>
              <a:buFont typeface="Arial" panose="020B0604020202020204" pitchFamily="34" charset="0"/>
              <a:buChar char="•"/>
            </a:pPr>
            <a:r>
              <a:rPr lang="en-US" dirty="0"/>
              <a:t>Average querying time</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a:t>Development cost</a:t>
            </a:r>
            <a:endParaRPr lang="en-US" dirty="0"/>
          </a:p>
          <a:p>
            <a:pPr lvl="1"/>
            <a:r>
              <a:rPr lang="en-US" dirty="0"/>
              <a:t>About 200 lines of code</a:t>
            </a:r>
          </a:p>
          <a:p>
            <a:pPr lvl="1"/>
            <a:r>
              <a:rPr lang="en-US" dirty="0"/>
              <a:t>No need to handle distributed</a:t>
            </a:r>
            <a:r>
              <a:rPr lang="zh-CN" altLang="en-US" dirty="0"/>
              <a:t> </a:t>
            </a:r>
            <a:r>
              <a:rPr lang="en-US" altLang="zh-CN" dirty="0"/>
              <a:t>executions</a:t>
            </a:r>
            <a:r>
              <a:rPr lang="zh-CN" altLang="en-US" dirty="0"/>
              <a:t> </a:t>
            </a:r>
            <a:r>
              <a:rPr lang="en-US" dirty="0"/>
              <a:t>as PLSH does</a:t>
            </a:r>
          </a:p>
          <a:p>
            <a:pPr lvl="1"/>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28</a:t>
            </a:fld>
            <a:endParaRPr lang="en-US" altLang="zh-CN" dirty="0"/>
          </a:p>
        </p:txBody>
      </p:sp>
      <p:graphicFrame>
        <p:nvGraphicFramePr>
          <p:cNvPr id="6" name="Chart 5"/>
          <p:cNvGraphicFramePr>
            <a:graphicFrameLocks/>
          </p:cNvGraphicFramePr>
          <p:nvPr>
            <p:extLst>
              <p:ext uri="{D42A27DB-BD31-4B8C-83A1-F6EECF244321}">
                <p14:modId xmlns:p14="http://schemas.microsoft.com/office/powerpoint/2010/main" val="1252973632"/>
              </p:ext>
            </p:extLst>
          </p:nvPr>
        </p:nvGraphicFramePr>
        <p:xfrm>
          <a:off x="971600" y="1700808"/>
          <a:ext cx="6552728" cy="30963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147998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err="1"/>
              <a:t>LoSHa</a:t>
            </a:r>
            <a:r>
              <a:rPr lang="en-US" dirty="0"/>
              <a:t>: A general distributed framework for locality sensitive hashing</a:t>
            </a:r>
          </a:p>
          <a:p>
            <a:endParaRPr lang="en-US" dirty="0"/>
          </a:p>
          <a:p>
            <a:r>
              <a:rPr lang="en-US" dirty="0"/>
              <a:t>Norm-ranging LSH: A Hashing schema for efficient maximum inner product search</a:t>
            </a:r>
          </a:p>
          <a:p>
            <a:endParaRPr lang="en-US" dirty="0"/>
          </a:p>
          <a:p>
            <a:r>
              <a:rPr lang="en-US" dirty="0"/>
              <a:t>GQR querying framework: A general and efficient querying framework for learning to hash algorithms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29</a:t>
            </a:fld>
            <a:endParaRPr lang="en-US" altLang="zh-CN" dirty="0"/>
          </a:p>
        </p:txBody>
      </p:sp>
    </p:spTree>
    <p:extLst>
      <p:ext uri="{BB962C8B-B14F-4D97-AF65-F5344CB8AC3E}">
        <p14:creationId xmlns:p14="http://schemas.microsoft.com/office/powerpoint/2010/main" val="264883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 of Similarity Search</a:t>
            </a:r>
          </a:p>
        </p:txBody>
      </p:sp>
      <p:sp>
        <p:nvSpPr>
          <p:cNvPr id="3" name="Content Placeholder 2"/>
          <p:cNvSpPr>
            <a:spLocks noGrp="1"/>
          </p:cNvSpPr>
          <p:nvPr>
            <p:ph idx="1"/>
          </p:nvPr>
        </p:nvSpPr>
        <p:spPr/>
        <p:txBody>
          <a:bodyPr/>
          <a:lstStyle/>
          <a:p>
            <a:r>
              <a:rPr lang="fr-FR" dirty="0" err="1"/>
              <a:t>Recommendation</a:t>
            </a:r>
            <a:endParaRPr lang="fr-FR" dirty="0"/>
          </a:p>
          <a:p>
            <a:r>
              <a:rPr lang="fr-FR" dirty="0" err="1"/>
              <a:t>De-duplication</a:t>
            </a:r>
            <a:endParaRPr lang="fr-FR" dirty="0"/>
          </a:p>
          <a:p>
            <a:r>
              <a:rPr lang="fr-FR" dirty="0" err="1"/>
              <a:t>Entity</a:t>
            </a:r>
            <a:r>
              <a:rPr lang="fr-FR" dirty="0"/>
              <a:t> </a:t>
            </a:r>
            <a:r>
              <a:rPr lang="fr-FR" dirty="0" err="1"/>
              <a:t>resolution</a:t>
            </a:r>
            <a:endParaRPr lang="fr-FR" dirty="0"/>
          </a:p>
          <a:p>
            <a:r>
              <a:rPr lang="fr-FR" dirty="0"/>
              <a:t>Large-</a:t>
            </a:r>
            <a:r>
              <a:rPr lang="fr-FR" dirty="0" err="1"/>
              <a:t>scale</a:t>
            </a:r>
            <a:r>
              <a:rPr lang="fr-FR" dirty="0"/>
              <a:t> </a:t>
            </a:r>
            <a:r>
              <a:rPr lang="fr-FR" dirty="0" err="1"/>
              <a:t>prediction</a:t>
            </a:r>
            <a:endParaRPr lang="fr-FR" dirty="0"/>
          </a:p>
          <a:p>
            <a:r>
              <a:rPr lang="fr-FR" dirty="0"/>
              <a:t>Neural network dropout</a:t>
            </a:r>
          </a:p>
          <a:p>
            <a:r>
              <a:rPr lang="fr-FR" dirty="0"/>
              <a:t>…</a:t>
            </a:r>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a:t>
            </a:fld>
            <a:endParaRPr lang="en-US" altLang="zh-CN" dirty="0"/>
          </a:p>
        </p:txBody>
      </p:sp>
    </p:spTree>
    <p:extLst>
      <p:ext uri="{BB962C8B-B14F-4D97-AF65-F5344CB8AC3E}">
        <p14:creationId xmlns:p14="http://schemas.microsoft.com/office/powerpoint/2010/main" val="2495979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62" y="439215"/>
            <a:ext cx="8229600" cy="533400"/>
          </a:xfrm>
        </p:spPr>
        <p:txBody>
          <a:bodyPr/>
          <a:lstStyle/>
          <a:p>
            <a:r>
              <a:rPr lang="en-US" sz="3200" dirty="0">
                <a:solidFill>
                  <a:schemeClr val="accent1"/>
                </a:solidFill>
              </a:rPr>
              <a:t>Maximum Inner Product Search</a:t>
            </a:r>
          </a:p>
        </p:txBody>
      </p:sp>
      <p:sp>
        <p:nvSpPr>
          <p:cNvPr id="3" name="Content Placeholder 2"/>
          <p:cNvSpPr>
            <a:spLocks noGrp="1"/>
          </p:cNvSpPr>
          <p:nvPr>
            <p:ph idx="1"/>
          </p:nvPr>
        </p:nvSpPr>
        <p:spPr>
          <a:xfrm>
            <a:off x="274262" y="1370193"/>
            <a:ext cx="8515350" cy="4724400"/>
          </a:xfrm>
        </p:spPr>
        <p:txBody>
          <a:bodyPr/>
          <a:lstStyle/>
          <a:p>
            <a:r>
              <a:rPr lang="en-US" altLang="zh-CN" dirty="0"/>
              <a:t>Maximum inner product search (MIPS) solves the following problem: </a:t>
            </a:r>
          </a:p>
          <a:p>
            <a:pPr>
              <a:spcBef>
                <a:spcPts val="0"/>
              </a:spcBef>
            </a:pPr>
            <a:endParaRPr lang="en-US" altLang="zh-CN" sz="2400" dirty="0"/>
          </a:p>
          <a:p>
            <a:pPr>
              <a:spcBef>
                <a:spcPts val="0"/>
              </a:spcBef>
            </a:pPr>
            <a:endParaRPr lang="en-US" altLang="zh-CN" sz="2400" dirty="0"/>
          </a:p>
          <a:p>
            <a:pPr>
              <a:spcBef>
                <a:spcPts val="0"/>
              </a:spcBef>
            </a:pPr>
            <a:endParaRPr lang="en-US" altLang="zh-CN" sz="2400" dirty="0"/>
          </a:p>
          <a:p>
            <a:r>
              <a:rPr lang="en-US" altLang="zh-CN" dirty="0"/>
              <a:t>No existing hashing schema works for MIPS until 2014</a:t>
            </a:r>
          </a:p>
          <a:p>
            <a:pPr lvl="1"/>
            <a:r>
              <a:rPr lang="en-US" altLang="zh-CN" dirty="0"/>
              <a:t>ALSH (NIPS 2014, best paper)</a:t>
            </a:r>
          </a:p>
          <a:p>
            <a:pPr lvl="1"/>
            <a:r>
              <a:rPr lang="en-US" altLang="zh-CN" dirty="0"/>
              <a:t>Simple-LSH (ICML 2015, outperform ALSH)</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30</a:t>
            </a:fld>
            <a:endParaRPr lang="en-US" sz="2000" dirty="0">
              <a:solidFill>
                <a:schemeClr val="tx1"/>
              </a:solidFill>
              <a:latin typeface="Arial" pitchFamily="34" charset="0"/>
              <a:cs typeface="Arial" pitchFamily="34" charset="0"/>
            </a:endParaRPr>
          </a:p>
        </p:txBody>
      </p:sp>
      <p:pic>
        <p:nvPicPr>
          <p:cNvPr id="4" name="Picture 3"/>
          <p:cNvPicPr>
            <a:picLocks noChangeAspect="1"/>
          </p:cNvPicPr>
          <p:nvPr/>
        </p:nvPicPr>
        <p:blipFill>
          <a:blip r:embed="rId3"/>
          <a:stretch>
            <a:fillRect/>
          </a:stretch>
        </p:blipFill>
        <p:spPr>
          <a:xfrm>
            <a:off x="3179618" y="2492958"/>
            <a:ext cx="2529551" cy="849512"/>
          </a:xfrm>
          <a:prstGeom prst="rect">
            <a:avLst/>
          </a:prstGeom>
        </p:spPr>
      </p:pic>
    </p:spTree>
    <p:extLst>
      <p:ext uri="{BB962C8B-B14F-4D97-AF65-F5344CB8AC3E}">
        <p14:creationId xmlns:p14="http://schemas.microsoft.com/office/powerpoint/2010/main" val="240653521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LSH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200" y="1125538"/>
                <a:ext cx="8435280" cy="4967758"/>
              </a:xfrm>
            </p:spPr>
            <p:txBody>
              <a:bodyPr/>
              <a:lstStyle/>
              <a:p>
                <a:r>
                  <a:rPr lang="en-US" dirty="0"/>
                  <a:t>Scaling</a:t>
                </a:r>
              </a:p>
              <a:p>
                <a:pPr marL="742950" lvl="2" indent="-342900"/>
                <a:r>
                  <a:rPr lang="en-US" sz="2400" dirty="0"/>
                  <a:t>Scale every item </a:t>
                </a:r>
                <a14:m>
                  <m:oMath xmlns:m="http://schemas.openxmlformats.org/officeDocument/2006/math">
                    <m:r>
                      <a:rPr lang="en-US" sz="2400" i="1">
                        <a:latin typeface="Cambria Math"/>
                      </a:rPr>
                      <m:t>𝑥</m:t>
                    </m:r>
                  </m:oMath>
                </a14:m>
                <a:r>
                  <a:rPr lang="en-US" sz="2400" dirty="0"/>
                  <a:t> by </a:t>
                </a:r>
                <a14:m>
                  <m:oMath xmlns:m="http://schemas.openxmlformats.org/officeDocument/2006/math">
                    <m:r>
                      <m:rPr>
                        <m:sty m:val="p"/>
                      </m:rPr>
                      <a:rPr lang="en-US" sz="2400" b="0" i="0" smtClean="0">
                        <a:latin typeface="Cambria Math"/>
                      </a:rPr>
                      <m:t>max</m:t>
                    </m:r>
                    <m:r>
                      <a:rPr lang="en-US" sz="2400" b="0" i="1" smtClean="0">
                        <a:latin typeface="Cambria Math"/>
                      </a:rPr>
                      <m:t> </m:t>
                    </m:r>
                    <m:d>
                      <m:dPr>
                        <m:begChr m:val="|"/>
                        <m:endChr m:val="|"/>
                        <m:ctrlPr>
                          <a:rPr lang="en-US" sz="2400" b="0" i="1" smtClean="0">
                            <a:latin typeface="Cambria Math" panose="02040503050406030204" pitchFamily="18" charset="0"/>
                          </a:rPr>
                        </m:ctrlPr>
                      </m:dPr>
                      <m:e>
                        <m:d>
                          <m:dPr>
                            <m:begChr m:val="|"/>
                            <m:endChr m:val="|"/>
                            <m:ctrlPr>
                              <a:rPr lang="en-US" sz="2400" b="0" i="1" smtClean="0">
                                <a:latin typeface="Cambria Math" panose="02040503050406030204" pitchFamily="18" charset="0"/>
                              </a:rPr>
                            </m:ctrlPr>
                          </m:dPr>
                          <m:e>
                            <m:r>
                              <a:rPr lang="en-US" sz="2400" b="0" i="1" smtClean="0">
                                <a:latin typeface="Cambria Math"/>
                              </a:rPr>
                              <m:t>𝑥</m:t>
                            </m:r>
                          </m:e>
                        </m:d>
                      </m:e>
                    </m:d>
                    <m:r>
                      <a:rPr lang="en-US" sz="2400" b="0" i="1" smtClean="0">
                        <a:latin typeface="Cambria Math"/>
                      </a:rPr>
                      <m:t>, </m:t>
                    </m:r>
                    <m:r>
                      <a:rPr lang="en-US" sz="2400" b="0" i="1" smtClean="0">
                        <a:latin typeface="Cambria Math"/>
                      </a:rPr>
                      <m:t>𝑥</m:t>
                    </m:r>
                    <m:r>
                      <a:rPr lang="en-US" sz="2400" b="0" i="1" smtClean="0">
                        <a:latin typeface="Cambria Math"/>
                      </a:rPr>
                      <m:t> ∈</m:t>
                    </m:r>
                    <m:r>
                      <a:rPr lang="en-US" sz="2400" b="0" i="1" smtClean="0">
                        <a:latin typeface="Cambria Math"/>
                        <a:ea typeface="Cambria Math"/>
                      </a:rPr>
                      <m:t>𝑆</m:t>
                    </m:r>
                  </m:oMath>
                </a14:m>
                <a:r>
                  <a:rPr lang="en-US" sz="2400" dirty="0"/>
                  <a:t>, such that </a:t>
                </a:r>
                <a14:m>
                  <m:oMath xmlns:m="http://schemas.openxmlformats.org/officeDocument/2006/math">
                    <m:sSup>
                      <m:sSupPr>
                        <m:ctrlPr>
                          <a:rPr lang="en-US" sz="2400" i="1">
                            <a:latin typeface="Cambria Math" panose="02040503050406030204" pitchFamily="18" charset="0"/>
                          </a:rPr>
                        </m:ctrlPr>
                      </m:sSupPr>
                      <m:e>
                        <m:r>
                          <a:rPr lang="en-US" sz="2400">
                            <a:latin typeface="Cambria Math"/>
                          </a:rPr>
                          <m:t>|</m:t>
                        </m:r>
                        <m:d>
                          <m:dPr>
                            <m:begChr m:val="|"/>
                            <m:endChr m:val="|"/>
                            <m:ctrlPr>
                              <a:rPr lang="en-US" sz="2400" i="1">
                                <a:latin typeface="Cambria Math" panose="02040503050406030204" pitchFamily="18" charset="0"/>
                              </a:rPr>
                            </m:ctrlPr>
                          </m:dPr>
                          <m:e>
                            <m:r>
                              <a:rPr lang="en-US" sz="2400">
                                <a:latin typeface="Cambria Math"/>
                              </a:rPr>
                              <m:t>𝑥</m:t>
                            </m:r>
                          </m:e>
                        </m:d>
                        <m:r>
                          <a:rPr lang="en-US" sz="2400">
                            <a:latin typeface="Cambria Math"/>
                          </a:rPr>
                          <m:t>|</m:t>
                        </m:r>
                      </m:e>
                      <m:sup>
                        <m:r>
                          <a:rPr lang="en-US" sz="2400">
                            <a:latin typeface="Cambria Math"/>
                          </a:rPr>
                          <m:t>2</m:t>
                        </m:r>
                      </m:sup>
                    </m:sSup>
                    <m:r>
                      <a:rPr lang="en-US" sz="2400">
                        <a:latin typeface="Cambria Math"/>
                      </a:rPr>
                      <m:t>≤1 </m:t>
                    </m:r>
                  </m:oMath>
                </a14:m>
                <a:endParaRPr lang="en-US" sz="2400" dirty="0"/>
              </a:p>
              <a:p>
                <a:pPr marL="742950" lvl="2" indent="-342900"/>
                <a:r>
                  <a:rPr lang="en-US" sz="2400" dirty="0"/>
                  <a:t>Normalize a given query q such that </a:t>
                </a:r>
                <a14:m>
                  <m:oMath xmlns:m="http://schemas.openxmlformats.org/officeDocument/2006/math">
                    <m:sSup>
                      <m:sSupPr>
                        <m:ctrlPr>
                          <a:rPr lang="en-US" sz="2400" i="1">
                            <a:latin typeface="Cambria Math" panose="02040503050406030204" pitchFamily="18" charset="0"/>
                          </a:rPr>
                        </m:ctrlPr>
                      </m:sSupPr>
                      <m:e>
                        <m:r>
                          <a:rPr lang="en-US" sz="2400">
                            <a:latin typeface="Cambria Math"/>
                          </a:rPr>
                          <m:t>|</m:t>
                        </m:r>
                        <m:d>
                          <m:dPr>
                            <m:begChr m:val="|"/>
                            <m:endChr m:val="|"/>
                            <m:ctrlPr>
                              <a:rPr lang="en-US" sz="2400" i="1">
                                <a:latin typeface="Cambria Math" panose="02040503050406030204" pitchFamily="18" charset="0"/>
                              </a:rPr>
                            </m:ctrlPr>
                          </m:dPr>
                          <m:e>
                            <m:r>
                              <a:rPr lang="en-US" sz="2400">
                                <a:latin typeface="Cambria Math"/>
                              </a:rPr>
                              <m:t>𝑞</m:t>
                            </m:r>
                          </m:e>
                        </m:d>
                        <m:r>
                          <a:rPr lang="en-US" sz="2400">
                            <a:latin typeface="Cambria Math"/>
                          </a:rPr>
                          <m:t>|</m:t>
                        </m:r>
                      </m:e>
                      <m:sup>
                        <m:r>
                          <a:rPr lang="en-US" sz="2400">
                            <a:latin typeface="Cambria Math"/>
                          </a:rPr>
                          <m:t>2</m:t>
                        </m:r>
                      </m:sup>
                    </m:sSup>
                    <m:r>
                      <a:rPr lang="en-US" sz="2400">
                        <a:latin typeface="Cambria Math"/>
                      </a:rPr>
                      <m:t>=1</m:t>
                    </m:r>
                  </m:oMath>
                </a14:m>
                <a:endParaRPr lang="en-US" dirty="0"/>
              </a:p>
              <a:p>
                <a:r>
                  <a:rPr lang="en-US" dirty="0"/>
                  <a:t>Transformation</a:t>
                </a:r>
              </a:p>
              <a:p>
                <a:pPr lvl="1"/>
                <a:r>
                  <a:rPr lang="en-US" b="0" dirty="0"/>
                  <a:t>For every item </a:t>
                </a:r>
                <a14:m>
                  <m:oMath xmlns:m="http://schemas.openxmlformats.org/officeDocument/2006/math">
                    <m:r>
                      <a:rPr lang="en-US" i="1">
                        <a:latin typeface="Cambria Math"/>
                      </a:rPr>
                      <m:t>𝑥</m:t>
                    </m:r>
                    <m:r>
                      <a:rPr lang="en-US" i="1">
                        <a:latin typeface="Cambria Math"/>
                      </a:rPr>
                      <m:t> </m:t>
                    </m:r>
                  </m:oMath>
                </a14:m>
                <a:r>
                  <a:rPr lang="en-US" b="0" dirty="0"/>
                  <a:t>: </a:t>
                </a:r>
                <a14:m>
                  <m:oMath xmlns:m="http://schemas.openxmlformats.org/officeDocument/2006/math">
                    <m:r>
                      <a:rPr lang="en-US" b="0" i="1" smtClean="0">
                        <a:latin typeface="Cambria Math"/>
                      </a:rPr>
                      <m:t>𝑃</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 :[</m:t>
                    </m:r>
                    <m:r>
                      <a:rPr lang="en-US" b="0" i="1" smtClean="0">
                        <a:latin typeface="Cambria Math"/>
                      </a:rPr>
                      <m:t>𝑥</m:t>
                    </m:r>
                    <m:r>
                      <a:rPr lang="en-US" b="0" i="1" smtClean="0">
                        <a:latin typeface="Cambria Math"/>
                      </a:rPr>
                      <m:t>, </m:t>
                    </m:r>
                    <m:rad>
                      <m:radPr>
                        <m:degHide m:val="on"/>
                        <m:ctrlPr>
                          <a:rPr lang="en-US" b="0" i="1" smtClean="0">
                            <a:latin typeface="Cambria Math" panose="02040503050406030204" pitchFamily="18" charset="0"/>
                          </a:rPr>
                        </m:ctrlPr>
                      </m:radPr>
                      <m:deg/>
                      <m:e>
                        <m:r>
                          <a:rPr lang="en-US" b="0" i="1" smtClean="0">
                            <a:latin typeface="Cambria Math"/>
                          </a:rPr>
                          <m:t>1 −</m:t>
                        </m:r>
                        <m:sSup>
                          <m:sSupPr>
                            <m:ctrlPr>
                              <a:rPr lang="en-US" b="0" i="1" smtClean="0">
                                <a:latin typeface="Cambria Math" panose="02040503050406030204" pitchFamily="18" charset="0"/>
                              </a:rPr>
                            </m:ctrlPr>
                          </m:sSupPr>
                          <m:e>
                            <m:r>
                              <a:rPr lang="en-US" b="0" i="1" smtClean="0">
                                <a:latin typeface="Cambria Math"/>
                              </a:rPr>
                              <m:t>|</m:t>
                            </m:r>
                            <m:d>
                              <m:dPr>
                                <m:begChr m:val="|"/>
                                <m:endChr m:val="|"/>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e>
                          <m:sup>
                            <m:r>
                              <a:rPr lang="en-US" b="0" i="1" smtClean="0">
                                <a:latin typeface="Cambria Math"/>
                              </a:rPr>
                              <m:t>2</m:t>
                            </m:r>
                          </m:sup>
                        </m:sSup>
                      </m:e>
                    </m:rad>
                    <m:r>
                      <a:rPr lang="en-US" b="0" i="1" smtClean="0">
                        <a:latin typeface="Cambria Math"/>
                      </a:rPr>
                      <m:t>] </m:t>
                    </m:r>
                  </m:oMath>
                </a14:m>
                <a:endParaRPr lang="en-US" dirty="0"/>
              </a:p>
              <a:p>
                <a:pPr lvl="1"/>
                <a:r>
                  <a:rPr lang="en-US" dirty="0"/>
                  <a:t>For every query </a:t>
                </a:r>
                <a14:m>
                  <m:oMath xmlns:m="http://schemas.openxmlformats.org/officeDocument/2006/math">
                    <m:r>
                      <a:rPr lang="en-US" b="0" i="1" smtClean="0">
                        <a:latin typeface="Cambria Math"/>
                      </a:rPr>
                      <m:t>𝑞</m:t>
                    </m:r>
                  </m:oMath>
                </a14:m>
                <a:r>
                  <a:rPr lang="en-US" dirty="0"/>
                  <a:t>: </a:t>
                </a:r>
                <a14:m>
                  <m:oMath xmlns:m="http://schemas.openxmlformats.org/officeDocument/2006/math">
                    <m:r>
                      <a:rPr lang="en-US" b="0" i="1" smtClean="0">
                        <a:latin typeface="Cambria Math"/>
                      </a:rPr>
                      <m:t>𝑄</m:t>
                    </m:r>
                    <m:d>
                      <m:dPr>
                        <m:ctrlPr>
                          <a:rPr lang="en-US" i="1">
                            <a:latin typeface="Cambria Math" panose="02040503050406030204" pitchFamily="18" charset="0"/>
                          </a:rPr>
                        </m:ctrlPr>
                      </m:dPr>
                      <m:e>
                        <m:r>
                          <a:rPr lang="en-US" b="0" i="1" smtClean="0">
                            <a:latin typeface="Cambria Math"/>
                          </a:rPr>
                          <m:t>𝑞</m:t>
                        </m:r>
                      </m:e>
                    </m:d>
                    <m:r>
                      <a:rPr lang="en-US" i="1">
                        <a:latin typeface="Cambria Math"/>
                      </a:rPr>
                      <m:t> :[</m:t>
                    </m:r>
                    <m:r>
                      <a:rPr lang="en-US" b="0" i="1" smtClean="0">
                        <a:latin typeface="Cambria Math"/>
                      </a:rPr>
                      <m:t>𝑞</m:t>
                    </m:r>
                    <m:r>
                      <a:rPr lang="en-US" i="1">
                        <a:latin typeface="Cambria Math"/>
                      </a:rPr>
                      <m:t>,</m:t>
                    </m:r>
                    <m:r>
                      <a:rPr lang="en-US" b="0" i="1" smtClean="0">
                        <a:latin typeface="Cambria Math"/>
                      </a:rPr>
                      <m:t>0</m:t>
                    </m:r>
                    <m:r>
                      <a:rPr lang="en-US" i="1">
                        <a:latin typeface="Cambria Math"/>
                      </a:rPr>
                      <m:t>] </m:t>
                    </m:r>
                  </m:oMath>
                </a14:m>
                <a:endParaRPr lang="en-US" dirty="0"/>
              </a:p>
              <a:p>
                <a:pPr lvl="1"/>
                <a:r>
                  <a:rPr lang="en-US" dirty="0"/>
                  <a:t>After transformation, </a:t>
                </a:r>
                <a:endParaRPr lang="en-US" i="1" dirty="0">
                  <a:latin typeface="Cambria Math"/>
                </a:endParaRPr>
              </a:p>
              <a:p>
                <a:pPr lvl="2"/>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a:rPr>
                              <m:t>𝑄</m:t>
                            </m:r>
                            <m:d>
                              <m:dPr>
                                <m:ctrlPr>
                                  <a:rPr lang="en-US" i="1">
                                    <a:latin typeface="Cambria Math" panose="02040503050406030204" pitchFamily="18" charset="0"/>
                                  </a:rPr>
                                </m:ctrlPr>
                              </m:dPr>
                              <m:e>
                                <m:r>
                                  <a:rPr lang="en-US" i="1">
                                    <a:latin typeface="Cambria Math"/>
                                  </a:rPr>
                                  <m:t>𝑞</m:t>
                                </m:r>
                              </m:e>
                            </m:d>
                          </m:e>
                        </m:d>
                      </m:e>
                    </m:d>
                    <m:r>
                      <a:rPr lang="en-US" i="1">
                        <a:latin typeface="Cambria Math"/>
                      </a:rPr>
                      <m:t>=1,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a:rPr>
                              <m:t>𝑃</m:t>
                            </m:r>
                            <m:d>
                              <m:dPr>
                                <m:ctrlPr>
                                  <a:rPr lang="en-US" i="1">
                                    <a:latin typeface="Cambria Math" panose="02040503050406030204" pitchFamily="18" charset="0"/>
                                  </a:rPr>
                                </m:ctrlPr>
                              </m:dPr>
                              <m:e>
                                <m:r>
                                  <a:rPr lang="en-US" i="1">
                                    <a:latin typeface="Cambria Math"/>
                                  </a:rPr>
                                  <m:t>𝑥</m:t>
                                </m:r>
                              </m:e>
                            </m:d>
                          </m:e>
                        </m:d>
                      </m:e>
                    </m:d>
                    <m:r>
                      <a:rPr lang="en-US" i="1">
                        <a:latin typeface="Cambria Math"/>
                      </a:rPr>
                      <m:t>=1</m:t>
                    </m:r>
                  </m:oMath>
                </a14:m>
                <a:r>
                  <a:rPr lang="en-US" dirty="0"/>
                  <a:t> </a:t>
                </a:r>
              </a:p>
              <a:p>
                <a:pPr lvl="2"/>
                <a14:m>
                  <m:oMath xmlns:m="http://schemas.openxmlformats.org/officeDocument/2006/math">
                    <m:sSup>
                      <m:sSupPr>
                        <m:ctrlPr>
                          <a:rPr lang="en-US" b="1" i="1" smtClean="0">
                            <a:solidFill>
                              <a:srgbClr val="00B0F0"/>
                            </a:solidFill>
                            <a:latin typeface="Cambria Math" panose="02040503050406030204" pitchFamily="18" charset="0"/>
                          </a:rPr>
                        </m:ctrlPr>
                      </m:sSupPr>
                      <m:e>
                        <m:r>
                          <a:rPr lang="en-US" b="1" i="1" smtClean="0">
                            <a:solidFill>
                              <a:srgbClr val="00B0F0"/>
                            </a:solidFill>
                            <a:latin typeface="Cambria Math"/>
                          </a:rPr>
                          <m:t>𝒒</m:t>
                        </m:r>
                      </m:e>
                      <m:sup>
                        <m:r>
                          <a:rPr lang="en-US" b="1" i="1" smtClean="0">
                            <a:solidFill>
                              <a:srgbClr val="00B0F0"/>
                            </a:solidFill>
                            <a:latin typeface="Cambria Math"/>
                          </a:rPr>
                          <m:t>𝑻</m:t>
                        </m:r>
                      </m:sup>
                    </m:sSup>
                    <m:r>
                      <a:rPr lang="en-US" b="1" i="1" smtClean="0">
                        <a:solidFill>
                          <a:srgbClr val="00B0F0"/>
                        </a:solidFill>
                        <a:latin typeface="Cambria Math"/>
                      </a:rPr>
                      <m:t>𝒙</m:t>
                    </m:r>
                    <m:r>
                      <a:rPr lang="en-US" b="0" i="1" smtClean="0">
                        <a:latin typeface="Cambria Math"/>
                      </a:rPr>
                      <m:t>=</m:t>
                    </m:r>
                    <m:r>
                      <a:rPr lang="en-US" b="0" i="1" smtClean="0">
                        <a:latin typeface="Cambria Math"/>
                      </a:rPr>
                      <m:t>𝑄</m:t>
                    </m:r>
                    <m:d>
                      <m:dPr>
                        <m:ctrlPr>
                          <a:rPr lang="en-US" b="0" i="1" smtClean="0">
                            <a:latin typeface="Cambria Math" panose="02040503050406030204" pitchFamily="18" charset="0"/>
                          </a:rPr>
                        </m:ctrlPr>
                      </m:dPr>
                      <m:e>
                        <m:r>
                          <a:rPr lang="en-US" b="0" i="1" smtClean="0">
                            <a:latin typeface="Cambria Math"/>
                          </a:rPr>
                          <m:t>𝑞</m:t>
                        </m:r>
                      </m:e>
                    </m:d>
                    <m:r>
                      <a:rPr lang="en-US" b="0" i="1" smtClean="0">
                        <a:latin typeface="Cambria Math"/>
                      </a:rPr>
                      <m:t> ∗ </m:t>
                    </m:r>
                    <m:r>
                      <a:rPr lang="en-US" b="0" i="1" smtClean="0">
                        <a:latin typeface="Cambria Math"/>
                      </a:rPr>
                      <m:t>𝑃</m:t>
                    </m:r>
                    <m:d>
                      <m:dPr>
                        <m:ctrlPr>
                          <a:rPr lang="en-US" b="0" i="1" smtClean="0">
                            <a:latin typeface="Cambria Math" panose="02040503050406030204" pitchFamily="18" charset="0"/>
                          </a:rPr>
                        </m:ctrlPr>
                      </m:dPr>
                      <m:e>
                        <m:r>
                          <a:rPr lang="en-US" b="0" i="1" smtClean="0">
                            <a:latin typeface="Cambria Math"/>
                          </a:rPr>
                          <m:t>𝑥</m:t>
                        </m:r>
                      </m:e>
                    </m:d>
                    <m:r>
                      <a:rPr lang="en-US" b="0" i="1" smtClean="0">
                        <a:latin typeface="Cambria Math"/>
                      </a:rPr>
                      <m:t>=</m:t>
                    </m:r>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i="1">
                                <a:latin typeface="Cambria Math"/>
                              </a:rPr>
                              <m:t>𝑄</m:t>
                            </m:r>
                            <m:d>
                              <m:dPr>
                                <m:ctrlPr>
                                  <a:rPr lang="en-US" i="1">
                                    <a:latin typeface="Cambria Math" panose="02040503050406030204" pitchFamily="18" charset="0"/>
                                  </a:rPr>
                                </m:ctrlPr>
                              </m:dPr>
                              <m:e>
                                <m:r>
                                  <a:rPr lang="en-US" i="1">
                                    <a:latin typeface="Cambria Math"/>
                                  </a:rPr>
                                  <m:t>𝑞</m:t>
                                </m:r>
                              </m:e>
                            </m:d>
                          </m:e>
                        </m:d>
                      </m:e>
                    </m:d>
                    <m:r>
                      <a:rPr lang="en-US" b="0" i="1" smtClean="0">
                        <a:latin typeface="Cambria Math"/>
                      </a:rPr>
                      <m:t>∗</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b="0" i="1" smtClean="0">
                                <a:latin typeface="Cambria Math"/>
                              </a:rPr>
                              <m:t>𝑃</m:t>
                            </m:r>
                            <m:d>
                              <m:dPr>
                                <m:ctrlPr>
                                  <a:rPr lang="en-US" i="1">
                                    <a:latin typeface="Cambria Math" panose="02040503050406030204" pitchFamily="18" charset="0"/>
                                  </a:rPr>
                                </m:ctrlPr>
                              </m:dPr>
                              <m:e>
                                <m:r>
                                  <a:rPr lang="en-US" b="0" i="1" smtClean="0">
                                    <a:latin typeface="Cambria Math"/>
                                  </a:rPr>
                                  <m:t>𝑥</m:t>
                                </m:r>
                              </m:e>
                            </m:d>
                          </m:e>
                        </m:d>
                      </m:e>
                    </m:d>
                    <m:r>
                      <a:rPr lang="en-US" b="0" i="0" smtClean="0">
                        <a:latin typeface="Cambria Math"/>
                      </a:rPr>
                      <m:t> ∗</m:t>
                    </m:r>
                    <m:r>
                      <m:rPr>
                        <m:sty m:val="p"/>
                      </m:rPr>
                      <a:rPr lang="en-US" b="0" i="0" smtClean="0">
                        <a:latin typeface="Cambria Math"/>
                      </a:rPr>
                      <m:t>cos</m:t>
                    </m:r>
                    <m:r>
                      <m:rPr>
                        <m:sty m:val="p"/>
                      </m:rPr>
                      <a:rPr lang="en-US" b="0" i="1" smtClean="0">
                        <a:latin typeface="Cambria Math"/>
                      </a:rPr>
                      <m:t>θ</m:t>
                    </m:r>
                    <m:r>
                      <a:rPr lang="en-US" b="0" i="0" smtClean="0">
                        <a:latin typeface="Cambria Math"/>
                      </a:rPr>
                      <m:t>=1 ∗  1 ∗</m:t>
                    </m:r>
                    <m:r>
                      <a:rPr lang="en-US" b="1" i="1" smtClean="0">
                        <a:solidFill>
                          <a:srgbClr val="00B0F0"/>
                        </a:solidFill>
                        <a:latin typeface="Cambria Math"/>
                      </a:rPr>
                      <m:t>𝐜𝐨𝐬</m:t>
                    </m:r>
                    <m:r>
                      <a:rPr lang="en-US" b="1" i="1">
                        <a:solidFill>
                          <a:srgbClr val="00B0F0"/>
                        </a:solidFill>
                        <a:latin typeface="Cambria Math"/>
                      </a:rPr>
                      <m:t>𝜽</m:t>
                    </m:r>
                  </m:oMath>
                </a14:m>
                <a:endParaRPr lang="en-US" b="1" dirty="0"/>
              </a:p>
              <a:p>
                <a:r>
                  <a:rPr lang="en-US" dirty="0"/>
                  <a:t>Search by </a:t>
                </a:r>
                <a:r>
                  <a:rPr lang="en-US" dirty="0" err="1"/>
                  <a:t>SimHash</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200" y="1125538"/>
                <a:ext cx="8435280" cy="4967758"/>
              </a:xfrm>
              <a:blipFill>
                <a:blip r:embed="rId3"/>
                <a:stretch>
                  <a:fillRect l="-1355" t="-1276" b="-561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31</a:t>
            </a:fld>
            <a:endParaRPr lang="en-US" altLang="zh-CN" dirty="0"/>
          </a:p>
        </p:txBody>
      </p:sp>
      <p:sp>
        <p:nvSpPr>
          <p:cNvPr id="5" name="TextBox 4">
            <a:extLst>
              <a:ext uri="{FF2B5EF4-FFF2-40B4-BE49-F238E27FC236}">
                <a16:creationId xmlns:a16="http://schemas.microsoft.com/office/drawing/2014/main" id="{D3F96BEC-D2A3-664C-BCF0-D3339FF7AFA2}"/>
              </a:ext>
            </a:extLst>
          </p:cNvPr>
          <p:cNvSpPr txBox="1"/>
          <p:nvPr/>
        </p:nvSpPr>
        <p:spPr>
          <a:xfrm>
            <a:off x="971600" y="5301208"/>
            <a:ext cx="8136904" cy="324036"/>
          </a:xfrm>
          <a:prstGeom prst="rect">
            <a:avLst/>
          </a:prstGeom>
          <a:noFill/>
          <a:ln w="12700">
            <a:solidFill>
              <a:srgbClr val="00B0F0"/>
            </a:solidFill>
            <a:prstDash val="dash"/>
          </a:ln>
        </p:spPr>
        <p:txBody>
          <a:bodyPr wrap="square" rtlCol="0">
            <a:spAutoFit/>
          </a:bodyPr>
          <a:lstStyle/>
          <a:p>
            <a:endParaRPr lang="en-US" dirty="0"/>
          </a:p>
        </p:txBody>
      </p:sp>
    </p:spTree>
    <p:extLst>
      <p:ext uri="{BB962C8B-B14F-4D97-AF65-F5344CB8AC3E}">
        <p14:creationId xmlns:p14="http://schemas.microsoft.com/office/powerpoint/2010/main" val="37932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62" y="439215"/>
            <a:ext cx="8229600" cy="533400"/>
          </a:xfrm>
        </p:spPr>
        <p:txBody>
          <a:bodyPr/>
          <a:lstStyle/>
          <a:p>
            <a:r>
              <a:rPr lang="en-US" dirty="0">
                <a:solidFill>
                  <a:schemeClr val="accent1"/>
                </a:solidFill>
              </a:rPr>
              <a:t>Performance </a:t>
            </a:r>
            <a:r>
              <a:rPr lang="en-US" sz="3200" dirty="0">
                <a:solidFill>
                  <a:schemeClr val="accent1"/>
                </a:solidFill>
              </a:rPr>
              <a:t>of </a:t>
            </a:r>
            <a:r>
              <a:rPr lang="en-US" sz="3200" dirty="0" err="1">
                <a:solidFill>
                  <a:schemeClr val="accent1"/>
                </a:solidFill>
              </a:rPr>
              <a:t>SimHash</a:t>
            </a:r>
            <a:endParaRPr lang="en-US" sz="3200" dirty="0">
              <a:solidFill>
                <a:schemeClr val="accent1"/>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74262" y="1370193"/>
                <a:ext cx="8515350" cy="4724400"/>
              </a:xfrm>
            </p:spPr>
            <p:txBody>
              <a:bodyPr/>
              <a:lstStyle/>
              <a:p>
                <a:pPr>
                  <a:spcBef>
                    <a:spcPts val="0"/>
                  </a:spcBef>
                </a:pPr>
                <a:r>
                  <a:rPr lang="en-US" altLang="zh-CN" sz="2400" dirty="0"/>
                  <a:t>SimHash returns a neighbor of similarity </a:t>
                </a:r>
                <a14:m>
                  <m:oMath xmlns:m="http://schemas.openxmlformats.org/officeDocument/2006/math">
                    <m:r>
                      <a:rPr lang="en-US" altLang="zh-CN" sz="2400" b="0" i="1" smtClean="0">
                        <a:latin typeface="Cambria Math"/>
                      </a:rPr>
                      <m:t>𝑐</m:t>
                    </m:r>
                    <m:sSub>
                      <m:sSubPr>
                        <m:ctrlPr>
                          <a:rPr lang="en-US" altLang="zh-CN" sz="2400" b="0" i="1" smtClean="0">
                            <a:latin typeface="Cambria Math" panose="02040503050406030204" pitchFamily="18" charset="0"/>
                          </a:rPr>
                        </m:ctrlPr>
                      </m:sSubPr>
                      <m:e>
                        <m:r>
                          <a:rPr lang="en-US" altLang="zh-CN" sz="2400" b="0" i="1" smtClean="0">
                            <a:latin typeface="Cambria Math"/>
                          </a:rPr>
                          <m:t>𝑆</m:t>
                        </m:r>
                      </m:e>
                      <m:sub>
                        <m:r>
                          <a:rPr lang="en-US" altLang="zh-CN" sz="2400" b="0" i="1" smtClean="0">
                            <a:latin typeface="Cambria Math"/>
                          </a:rPr>
                          <m:t>0</m:t>
                        </m:r>
                      </m:sub>
                    </m:sSub>
                  </m:oMath>
                </a14:m>
                <a:r>
                  <a:rPr lang="en-US" altLang="zh-CN" sz="2400" dirty="0"/>
                  <a:t>with time complexity </a:t>
                </a:r>
                <a14:m>
                  <m:oMath xmlns:m="http://schemas.openxmlformats.org/officeDocument/2006/math">
                    <m:r>
                      <a:rPr lang="en-US" altLang="zh-CN" sz="2400" b="0" i="1" smtClean="0">
                        <a:latin typeface="Cambria Math"/>
                      </a:rPr>
                      <m:t>𝑂</m:t>
                    </m:r>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a:rPr>
                              <m:t>𝑛</m:t>
                            </m:r>
                          </m:e>
                          <m:sup>
                            <m:r>
                              <a:rPr lang="zh-CN" altLang="en-US" sz="2400" b="0" i="1" smtClean="0">
                                <a:latin typeface="Cambria Math"/>
                              </a:rPr>
                              <m:t>𝜌</m:t>
                            </m:r>
                          </m:sup>
                        </m:sSup>
                        <m:r>
                          <a:rPr lang="en-US" altLang="zh-CN" sz="2400" b="0" i="1" smtClean="0">
                            <a:latin typeface="Cambria Math"/>
                          </a:rPr>
                          <m:t>𝑙𝑜𝑔𝑛</m:t>
                        </m:r>
                      </m:e>
                    </m:d>
                    <m:r>
                      <a:rPr lang="en-US" altLang="zh-CN" sz="2400" b="0" i="0" smtClean="0">
                        <a:latin typeface="Cambria Math"/>
                      </a:rPr>
                      <m:t>,</m:t>
                    </m:r>
                  </m:oMath>
                </a14:m>
                <a:r>
                  <a:rPr lang="en-US" altLang="zh-CN" sz="2400" dirty="0"/>
                  <a:t> and </a:t>
                </a:r>
                <a14:m>
                  <m:oMath xmlns:m="http://schemas.openxmlformats.org/officeDocument/2006/math">
                    <m:r>
                      <a:rPr lang="zh-CN" altLang="en-US" sz="2400" i="1">
                        <a:latin typeface="Cambria Math"/>
                      </a:rPr>
                      <m:t>𝜌</m:t>
                    </m:r>
                  </m:oMath>
                </a14:m>
                <a:r>
                  <a:rPr lang="en-US" altLang="zh-CN" sz="2400" dirty="0"/>
                  <a:t> can be expressed as follows:</a:t>
                </a:r>
              </a:p>
              <a:p>
                <a:pPr>
                  <a:spcBef>
                    <a:spcPts val="0"/>
                  </a:spcBef>
                </a:pPr>
                <a:endParaRPr lang="en-US" altLang="zh-CN" sz="2400" dirty="0"/>
              </a:p>
              <a:p>
                <a:pPr>
                  <a:spcBef>
                    <a:spcPts val="0"/>
                  </a:spcBef>
                </a:pPr>
                <a:endParaRPr lang="en-US" altLang="zh-CN" sz="2400" dirty="0"/>
              </a:p>
              <a:p>
                <a:pPr marL="0" indent="0">
                  <a:spcBef>
                    <a:spcPts val="0"/>
                  </a:spcBef>
                  <a:buNone/>
                </a:pPr>
                <a:r>
                  <a:rPr lang="en-US" altLang="zh-CN" sz="2400" dirty="0"/>
                  <a:t>	Where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a:rPr>
                          <m:t>𝑆</m:t>
                        </m:r>
                      </m:e>
                      <m:sub>
                        <m:r>
                          <a:rPr lang="en-US" altLang="zh-CN" sz="2400" i="1">
                            <a:latin typeface="Cambria Math"/>
                          </a:rPr>
                          <m:t>0</m:t>
                        </m:r>
                      </m:sub>
                    </m:sSub>
                  </m:oMath>
                </a14:m>
                <a:r>
                  <a:rPr lang="en-US" altLang="zh-CN" sz="2400" dirty="0"/>
                  <a:t> measures the inner product of a query and its nearest neighbor.</a:t>
                </a:r>
              </a:p>
              <a:p>
                <a:pPr>
                  <a:spcBef>
                    <a:spcPts val="0"/>
                  </a:spcBef>
                </a:pPr>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74262" y="1370193"/>
                <a:ext cx="8515350" cy="4724400"/>
              </a:xfrm>
              <a:blipFill rotWithShape="1">
                <a:blip r:embed="rId3"/>
                <a:stretch>
                  <a:fillRect l="-1145" t="-1161"/>
                </a:stretch>
              </a:blipFill>
            </p:spPr>
            <p:txBody>
              <a:bodyPr/>
              <a:lstStyle/>
              <a:p>
                <a:r>
                  <a:rPr lang="en-US">
                    <a:noFill/>
                  </a:rPr>
                  <a:t> </a:t>
                </a:r>
              </a:p>
            </p:txBody>
          </p:sp>
        </mc:Fallback>
      </mc:AlternateContent>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32</a:t>
            </a:fld>
            <a:endParaRPr lang="en-US" sz="2000" dirty="0">
              <a:solidFill>
                <a:schemeClr val="tx1"/>
              </a:solidFill>
              <a:latin typeface="Arial" pitchFamily="34" charset="0"/>
              <a:cs typeface="Arial" pitchFamily="34" charset="0"/>
            </a:endParaRPr>
          </a:p>
        </p:txBody>
      </p:sp>
      <p:pic>
        <p:nvPicPr>
          <p:cNvPr id="9" name="Picture 8"/>
          <p:cNvPicPr>
            <a:picLocks noChangeAspect="1"/>
          </p:cNvPicPr>
          <p:nvPr/>
        </p:nvPicPr>
        <p:blipFill>
          <a:blip r:embed="rId4"/>
          <a:stretch>
            <a:fillRect/>
          </a:stretch>
        </p:blipFill>
        <p:spPr>
          <a:xfrm>
            <a:off x="2168512" y="2204864"/>
            <a:ext cx="4476750" cy="1066800"/>
          </a:xfrm>
          <a:prstGeom prst="rect">
            <a:avLst/>
          </a:prstGeom>
        </p:spPr>
      </p:pic>
      <p:pic>
        <p:nvPicPr>
          <p:cNvPr id="10" name="Picture 9"/>
          <p:cNvPicPr>
            <a:picLocks noChangeAspect="1"/>
          </p:cNvPicPr>
          <p:nvPr/>
        </p:nvPicPr>
        <p:blipFill>
          <a:blip r:embed="rId5"/>
          <a:stretch>
            <a:fillRect/>
          </a:stretch>
        </p:blipFill>
        <p:spPr>
          <a:xfrm>
            <a:off x="2728896" y="4005064"/>
            <a:ext cx="3320331" cy="2701636"/>
          </a:xfrm>
          <a:prstGeom prst="rect">
            <a:avLst/>
          </a:prstGeom>
        </p:spPr>
      </p:pic>
    </p:spTree>
    <p:extLst>
      <p:ext uri="{BB962C8B-B14F-4D97-AF65-F5344CB8AC3E}">
        <p14:creationId xmlns:p14="http://schemas.microsoft.com/office/powerpoint/2010/main" val="235706526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Simple LSH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14:m>
                  <m:oMath xmlns:m="http://schemas.openxmlformats.org/officeDocument/2006/math">
                    <m:r>
                      <m:rPr>
                        <m:sty m:val="p"/>
                      </m:rPr>
                      <a:rPr lang="en-US" smtClean="0">
                        <a:latin typeface="Cambria Math"/>
                      </a:rPr>
                      <m:t>max</m:t>
                    </m:r>
                    <m:r>
                      <a:rPr lang="en-US" i="1">
                        <a:latin typeface="Cambria Math"/>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a:rPr>
                              <m:t>𝑥</m:t>
                            </m:r>
                          </m:e>
                        </m:d>
                      </m:e>
                    </m:d>
                    <m:r>
                      <a:rPr lang="en-US" b="0" i="1" smtClean="0">
                        <a:latin typeface="Cambria Math"/>
                      </a:rPr>
                      <m:t> </m:t>
                    </m:r>
                    <m:r>
                      <a:rPr lang="en-US" i="1">
                        <a:latin typeface="Cambria Math"/>
                        <a:ea typeface="Cambria Math"/>
                      </a:rPr>
                      <m:t>&gt;</m:t>
                    </m:r>
                    <m:r>
                      <a:rPr lang="en-US" b="0" i="1" smtClean="0">
                        <a:latin typeface="Cambria Math"/>
                        <a:ea typeface="Cambria Math"/>
                      </a:rPr>
                      <m:t>1</m:t>
                    </m:r>
                    <m:r>
                      <a:rPr lang="en-US" i="1">
                        <a:latin typeface="Cambria Math"/>
                      </a:rPr>
                      <m:t>, </m:t>
                    </m:r>
                    <m:r>
                      <a:rPr lang="en-US" i="1">
                        <a:latin typeface="Cambria Math"/>
                      </a:rPr>
                      <m:t>𝑥</m:t>
                    </m:r>
                    <m:r>
                      <a:rPr lang="en-US" i="1">
                        <a:latin typeface="Cambria Math"/>
                      </a:rPr>
                      <m:t> ∈</m:t>
                    </m:r>
                    <m:r>
                      <a:rPr lang="en-US" i="1">
                        <a:latin typeface="Cambria Math"/>
                        <a:ea typeface="Cambria Math"/>
                      </a:rPr>
                      <m:t>𝑆</m:t>
                    </m:r>
                    <m:r>
                      <a:rPr lang="en-US" b="0" i="1" smtClean="0">
                        <a:latin typeface="Cambria Math"/>
                        <a:ea typeface="Cambria Math"/>
                      </a:rPr>
                      <m:t> </m:t>
                    </m:r>
                  </m:oMath>
                </a14:m>
                <a:r>
                  <a:rPr lang="en-US" dirty="0"/>
                  <a:t> </a:t>
                </a:r>
              </a:p>
              <a:p>
                <a:r>
                  <a:rPr lang="en-US" dirty="0"/>
                  <a:t>Scaling lowers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a:rPr>
                          <m:t>𝑆</m:t>
                        </m:r>
                      </m:e>
                      <m:sub>
                        <m:r>
                          <a:rPr lang="en-US" altLang="zh-CN" i="1">
                            <a:latin typeface="Cambria Math"/>
                          </a:rPr>
                          <m:t>0</m:t>
                        </m:r>
                      </m:sub>
                    </m:sSub>
                  </m:oMath>
                </a14:m>
                <a:r>
                  <a:rPr lang="en-US" dirty="0"/>
                  <a:t> by </a:t>
                </a:r>
                <a14:m>
                  <m:oMath xmlns:m="http://schemas.openxmlformats.org/officeDocument/2006/math">
                    <m:r>
                      <m:rPr>
                        <m:sty m:val="p"/>
                      </m:rPr>
                      <a:rPr lang="en-US">
                        <a:latin typeface="Cambria Math"/>
                      </a:rPr>
                      <m:t>max</m:t>
                    </m:r>
                    <m:r>
                      <a:rPr lang="en-US" i="1">
                        <a:latin typeface="Cambria Math"/>
                      </a:rPr>
                      <m:t> </m:t>
                    </m:r>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a:rPr>
                              <m:t>𝑥</m:t>
                            </m:r>
                          </m:e>
                        </m:d>
                      </m:e>
                    </m:d>
                  </m:oMath>
                </a14:m>
                <a:r>
                  <a:rPr lang="en-US" dirty="0"/>
                  <a:t>, and degrades the query performance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33</a:t>
            </a:fld>
            <a:endParaRPr lang="en-US" altLang="zh-CN" dirty="0"/>
          </a:p>
        </p:txBody>
      </p:sp>
      <p:pic>
        <p:nvPicPr>
          <p:cNvPr id="11" name="Picture 10"/>
          <p:cNvPicPr>
            <a:picLocks noChangeAspect="1"/>
          </p:cNvPicPr>
          <p:nvPr/>
        </p:nvPicPr>
        <p:blipFill>
          <a:blip r:embed="rId4"/>
          <a:stretch>
            <a:fillRect/>
          </a:stretch>
        </p:blipFill>
        <p:spPr>
          <a:xfrm>
            <a:off x="2112562" y="3068960"/>
            <a:ext cx="4259638" cy="3203935"/>
          </a:xfrm>
          <a:prstGeom prst="rect">
            <a:avLst/>
          </a:prstGeom>
        </p:spPr>
      </p:pic>
    </p:spTree>
    <p:extLst>
      <p:ext uri="{BB962C8B-B14F-4D97-AF65-F5344CB8AC3E}">
        <p14:creationId xmlns:p14="http://schemas.microsoft.com/office/powerpoint/2010/main" val="3289615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Norm-ranging LSH</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Sort items by their 2-norms</a:t>
                </a:r>
              </a:p>
              <a:p>
                <a:r>
                  <a:rPr lang="en-US" dirty="0"/>
                  <a:t>Pick the maximum 2-norm and some other 2-norms as multiple scaling factors</a:t>
                </a:r>
              </a:p>
              <a:p>
                <a:r>
                  <a:rPr lang="en-US" dirty="0"/>
                  <a:t>Scale every item vector </a:t>
                </a:r>
                <a14:m>
                  <m:oMath xmlns:m="http://schemas.openxmlformats.org/officeDocument/2006/math">
                    <m:r>
                      <a:rPr lang="en-US" i="1">
                        <a:latin typeface="Cambria Math"/>
                      </a:rPr>
                      <m:t>𝑥</m:t>
                    </m:r>
                  </m:oMath>
                </a14:m>
                <a:r>
                  <a:rPr lang="en-US" dirty="0"/>
                  <a:t> by the smallest scaling factor that is larger the </a:t>
                </a:r>
                <a14:m>
                  <m:oMath xmlns:m="http://schemas.openxmlformats.org/officeDocument/2006/math">
                    <m:d>
                      <m:dPr>
                        <m:begChr m:val="|"/>
                        <m:endChr m:val="|"/>
                        <m:ctrlPr>
                          <a:rPr lang="en-US" i="1">
                            <a:latin typeface="Cambria Math" panose="02040503050406030204" pitchFamily="18" charset="0"/>
                          </a:rPr>
                        </m:ctrlPr>
                      </m:dPr>
                      <m:e>
                        <m:d>
                          <m:dPr>
                            <m:begChr m:val="|"/>
                            <m:endChr m:val="|"/>
                            <m:ctrlPr>
                              <a:rPr lang="en-US" i="1">
                                <a:latin typeface="Cambria Math" panose="02040503050406030204" pitchFamily="18" charset="0"/>
                              </a:rPr>
                            </m:ctrlPr>
                          </m:dPr>
                          <m:e>
                            <m:r>
                              <a:rPr lang="en-US" i="1">
                                <a:latin typeface="Cambria Math"/>
                              </a:rPr>
                              <m:t>𝑥</m:t>
                            </m:r>
                          </m:e>
                        </m:d>
                      </m:e>
                    </m:d>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t="-1256" r="-92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34</a:t>
            </a:fld>
            <a:endParaRPr lang="en-US" altLang="zh-CN" dirty="0"/>
          </a:p>
        </p:txBody>
      </p:sp>
    </p:spTree>
    <p:extLst>
      <p:ext uri="{BB962C8B-B14F-4D97-AF65-F5344CB8AC3E}">
        <p14:creationId xmlns:p14="http://schemas.microsoft.com/office/powerpoint/2010/main" val="464526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Norm-ranging LSH</a:t>
            </a:r>
          </a:p>
        </p:txBody>
      </p:sp>
      <p:sp>
        <p:nvSpPr>
          <p:cNvPr id="3" name="Content Placeholder 2"/>
          <p:cNvSpPr>
            <a:spLocks noGrp="1"/>
          </p:cNvSpPr>
          <p:nvPr>
            <p:ph idx="1"/>
          </p:nvPr>
        </p:nvSpPr>
        <p:spPr/>
        <p:txBody>
          <a:bodyPr/>
          <a:lstStyle/>
          <a:p>
            <a:r>
              <a:rPr lang="en-US" dirty="0"/>
              <a:t>The distribution of the maximum inner product of 20,000 randomly sampled queries in the ImageNet dataset after the Scaling and Transformation. </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35</a:t>
            </a:fld>
            <a:endParaRPr lang="en-US" altLang="zh-CN" dirty="0"/>
          </a:p>
        </p:txBody>
      </p:sp>
      <p:graphicFrame>
        <p:nvGraphicFramePr>
          <p:cNvPr id="5" name="Object 4"/>
          <p:cNvGraphicFramePr>
            <a:graphicFrameLocks noChangeAspect="1"/>
          </p:cNvGraphicFramePr>
          <p:nvPr>
            <p:extLst>
              <p:ext uri="{D42A27DB-BD31-4B8C-83A1-F6EECF244321}">
                <p14:modId xmlns:p14="http://schemas.microsoft.com/office/powerpoint/2010/main" val="4263895952"/>
              </p:ext>
            </p:extLst>
          </p:nvPr>
        </p:nvGraphicFramePr>
        <p:xfrm>
          <a:off x="827584" y="3066703"/>
          <a:ext cx="3441055" cy="3190102"/>
        </p:xfrm>
        <a:graphic>
          <a:graphicData uri="http://schemas.openxmlformats.org/presentationml/2006/ole">
            <mc:AlternateContent xmlns:mc="http://schemas.openxmlformats.org/markup-compatibility/2006">
              <mc:Choice xmlns:v="urn:schemas-microsoft-com:vml" Requires="v">
                <p:oleObj spid="_x0000_s4446" name="Acrobat Document" r:id="rId3" imgW="2721600" imgH="2522880" progId="AcroExch.Document.11">
                  <p:embed/>
                </p:oleObj>
              </mc:Choice>
              <mc:Fallback>
                <p:oleObj name="Acrobat Document" r:id="rId3" imgW="2721600" imgH="2522880" progId="AcroExch.Document.11">
                  <p:embed/>
                  <p:pic>
                    <p:nvPicPr>
                      <p:cNvPr id="0" name=""/>
                      <p:cNvPicPr/>
                      <p:nvPr/>
                    </p:nvPicPr>
                    <p:blipFill>
                      <a:blip r:embed="rId4"/>
                      <a:stretch>
                        <a:fillRect/>
                      </a:stretch>
                    </p:blipFill>
                    <p:spPr>
                      <a:xfrm>
                        <a:off x="827584" y="3066703"/>
                        <a:ext cx="3441055" cy="3190102"/>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3881242908"/>
              </p:ext>
            </p:extLst>
          </p:nvPr>
        </p:nvGraphicFramePr>
        <p:xfrm>
          <a:off x="4716016" y="3032999"/>
          <a:ext cx="3456384" cy="3204313"/>
        </p:xfrm>
        <a:graphic>
          <a:graphicData uri="http://schemas.openxmlformats.org/presentationml/2006/ole">
            <mc:AlternateContent xmlns:mc="http://schemas.openxmlformats.org/markup-compatibility/2006">
              <mc:Choice xmlns:v="urn:schemas-microsoft-com:vml" Requires="v">
                <p:oleObj spid="_x0000_s4447" name="Acrobat Document" r:id="rId5" imgW="2721600" imgH="2522880" progId="AcroExch.Document.11">
                  <p:embed/>
                </p:oleObj>
              </mc:Choice>
              <mc:Fallback>
                <p:oleObj name="Acrobat Document" r:id="rId5" imgW="2721600" imgH="2522880" progId="AcroExch.Document.11">
                  <p:embed/>
                  <p:pic>
                    <p:nvPicPr>
                      <p:cNvPr id="0" name=""/>
                      <p:cNvPicPr/>
                      <p:nvPr/>
                    </p:nvPicPr>
                    <p:blipFill>
                      <a:blip r:embed="rId6"/>
                      <a:stretch>
                        <a:fillRect/>
                      </a:stretch>
                    </p:blipFill>
                    <p:spPr>
                      <a:xfrm>
                        <a:off x="4716016" y="3032999"/>
                        <a:ext cx="3456384" cy="3204313"/>
                      </a:xfrm>
                      <a:prstGeom prst="rect">
                        <a:avLst/>
                      </a:prstGeom>
                    </p:spPr>
                  </p:pic>
                </p:oleObj>
              </mc:Fallback>
            </mc:AlternateContent>
          </a:graphicData>
        </a:graphic>
      </p:graphicFrame>
      <p:sp>
        <p:nvSpPr>
          <p:cNvPr id="7" name="TextBox 6"/>
          <p:cNvSpPr txBox="1"/>
          <p:nvPr/>
        </p:nvSpPr>
        <p:spPr>
          <a:xfrm>
            <a:off x="1835696" y="6332282"/>
            <a:ext cx="1402948" cy="369332"/>
          </a:xfrm>
          <a:prstGeom prst="rect">
            <a:avLst/>
          </a:prstGeom>
          <a:noFill/>
        </p:spPr>
        <p:txBody>
          <a:bodyPr wrap="none" rtlCol="0">
            <a:spAutoFit/>
          </a:bodyPr>
          <a:lstStyle/>
          <a:p>
            <a:r>
              <a:rPr lang="en-US" dirty="0"/>
              <a:t>Simple LSH</a:t>
            </a:r>
          </a:p>
        </p:txBody>
      </p:sp>
      <p:sp>
        <p:nvSpPr>
          <p:cNvPr id="8" name="TextBox 7"/>
          <p:cNvSpPr txBox="1"/>
          <p:nvPr/>
        </p:nvSpPr>
        <p:spPr>
          <a:xfrm>
            <a:off x="5724128" y="6332282"/>
            <a:ext cx="2185214" cy="369332"/>
          </a:xfrm>
          <a:prstGeom prst="rect">
            <a:avLst/>
          </a:prstGeom>
          <a:noFill/>
        </p:spPr>
        <p:txBody>
          <a:bodyPr wrap="none" rtlCol="0">
            <a:spAutoFit/>
          </a:bodyPr>
          <a:lstStyle/>
          <a:p>
            <a:r>
              <a:rPr lang="en-US" dirty="0"/>
              <a:t>Norm-Ranking LSH</a:t>
            </a:r>
          </a:p>
        </p:txBody>
      </p:sp>
    </p:spTree>
    <p:extLst>
      <p:ext uri="{BB962C8B-B14F-4D97-AF65-F5344CB8AC3E}">
        <p14:creationId xmlns:p14="http://schemas.microsoft.com/office/powerpoint/2010/main" val="107073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62" y="439215"/>
            <a:ext cx="8229600" cy="533400"/>
          </a:xfrm>
        </p:spPr>
        <p:txBody>
          <a:bodyPr/>
          <a:lstStyle/>
          <a:p>
            <a:r>
              <a:rPr lang="en-US" sz="3200" dirty="0">
                <a:solidFill>
                  <a:schemeClr val="accent1"/>
                </a:solidFill>
              </a:rPr>
              <a:t>Performance</a:t>
            </a:r>
          </a:p>
        </p:txBody>
      </p:sp>
      <p:sp>
        <p:nvSpPr>
          <p:cNvPr id="3" name="Content Placeholder 2"/>
          <p:cNvSpPr>
            <a:spLocks noGrp="1"/>
          </p:cNvSpPr>
          <p:nvPr>
            <p:ph idx="1"/>
          </p:nvPr>
        </p:nvSpPr>
        <p:spPr>
          <a:xfrm>
            <a:off x="274262" y="1370193"/>
            <a:ext cx="8515350" cy="4724400"/>
          </a:xfrm>
        </p:spPr>
        <p:txBody>
          <a:bodyPr/>
          <a:lstStyle/>
          <a:p>
            <a:pPr>
              <a:spcBef>
                <a:spcPts val="0"/>
              </a:spcBef>
            </a:pPr>
            <a:r>
              <a:rPr lang="en-US" altLang="zh-CN" sz="2400" dirty="0"/>
              <a:t>	</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36</a:t>
            </a:fld>
            <a:endParaRPr lang="en-US" sz="2000" dirty="0">
              <a:solidFill>
                <a:schemeClr val="tx1"/>
              </a:solidFill>
              <a:latin typeface="Arial" pitchFamily="34" charset="0"/>
              <a:cs typeface="Arial" pitchFamily="34" charset="0"/>
            </a:endParaRPr>
          </a:p>
        </p:txBody>
      </p:sp>
      <p:sp>
        <p:nvSpPr>
          <p:cNvPr id="8" name="Content Placeholder 2"/>
          <p:cNvSpPr txBox="1">
            <a:spLocks/>
          </p:cNvSpPr>
          <p:nvPr/>
        </p:nvSpPr>
        <p:spPr bwMode="auto">
          <a:xfrm>
            <a:off x="-381000" y="4754197"/>
            <a:ext cx="10039350" cy="4859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zh-CN" sz="2400" dirty="0"/>
              <a:t>	Time-recall on the </a:t>
            </a:r>
            <a:r>
              <a:rPr lang="en-US" altLang="zh-CN" sz="2400" dirty="0" err="1"/>
              <a:t>Moivelens</a:t>
            </a:r>
            <a:r>
              <a:rPr lang="en-US" altLang="zh-CN" sz="2400" dirty="0"/>
              <a:t> dataset 16bit code(left), 32bit code(right). </a:t>
            </a:r>
          </a:p>
        </p:txBody>
      </p:sp>
      <p:pic>
        <p:nvPicPr>
          <p:cNvPr id="4" name="Picture 3"/>
          <p:cNvPicPr>
            <a:picLocks noChangeAspect="1"/>
          </p:cNvPicPr>
          <p:nvPr/>
        </p:nvPicPr>
        <p:blipFill>
          <a:blip r:embed="rId3"/>
          <a:stretch>
            <a:fillRect/>
          </a:stretch>
        </p:blipFill>
        <p:spPr>
          <a:xfrm>
            <a:off x="136149" y="1630740"/>
            <a:ext cx="8791575" cy="2867025"/>
          </a:xfrm>
          <a:prstGeom prst="rect">
            <a:avLst/>
          </a:prstGeom>
        </p:spPr>
      </p:pic>
    </p:spTree>
    <p:extLst>
      <p:ext uri="{BB962C8B-B14F-4D97-AF65-F5344CB8AC3E}">
        <p14:creationId xmlns:p14="http://schemas.microsoft.com/office/powerpoint/2010/main" val="275264971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62" y="439215"/>
            <a:ext cx="8229600" cy="533400"/>
          </a:xfrm>
        </p:spPr>
        <p:txBody>
          <a:bodyPr/>
          <a:lstStyle/>
          <a:p>
            <a:r>
              <a:rPr lang="en-US" sz="3200" dirty="0">
                <a:solidFill>
                  <a:schemeClr val="accent1"/>
                </a:solidFill>
              </a:rPr>
              <a:t>Performance</a:t>
            </a:r>
          </a:p>
        </p:txBody>
      </p:sp>
      <p:sp>
        <p:nvSpPr>
          <p:cNvPr id="3" name="Content Placeholder 2"/>
          <p:cNvSpPr>
            <a:spLocks noGrp="1"/>
          </p:cNvSpPr>
          <p:nvPr>
            <p:ph idx="1"/>
          </p:nvPr>
        </p:nvSpPr>
        <p:spPr>
          <a:xfrm>
            <a:off x="274262" y="1370193"/>
            <a:ext cx="8515350" cy="4724400"/>
          </a:xfrm>
        </p:spPr>
        <p:txBody>
          <a:bodyPr/>
          <a:lstStyle/>
          <a:p>
            <a:pPr>
              <a:spcBef>
                <a:spcPts val="0"/>
              </a:spcBef>
            </a:pPr>
            <a:r>
              <a:rPr lang="en-US" altLang="zh-CN" sz="2400" dirty="0"/>
              <a:t>	</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37</a:t>
            </a:fld>
            <a:endParaRPr lang="en-US" sz="2000" dirty="0">
              <a:solidFill>
                <a:schemeClr val="tx1"/>
              </a:solidFill>
              <a:latin typeface="Arial" pitchFamily="34" charset="0"/>
              <a:cs typeface="Arial" pitchFamily="34" charset="0"/>
            </a:endParaRPr>
          </a:p>
        </p:txBody>
      </p:sp>
      <p:pic>
        <p:nvPicPr>
          <p:cNvPr id="5" name="Picture 4"/>
          <p:cNvPicPr>
            <a:picLocks noChangeAspect="1"/>
          </p:cNvPicPr>
          <p:nvPr/>
        </p:nvPicPr>
        <p:blipFill>
          <a:blip r:embed="rId3"/>
          <a:stretch>
            <a:fillRect/>
          </a:stretch>
        </p:blipFill>
        <p:spPr>
          <a:xfrm>
            <a:off x="274262" y="1600200"/>
            <a:ext cx="8232850" cy="2681287"/>
          </a:xfrm>
          <a:prstGeom prst="rect">
            <a:avLst/>
          </a:prstGeom>
        </p:spPr>
      </p:pic>
      <p:sp>
        <p:nvSpPr>
          <p:cNvPr id="8" name="Content Placeholder 2"/>
          <p:cNvSpPr txBox="1">
            <a:spLocks/>
          </p:cNvSpPr>
          <p:nvPr/>
        </p:nvSpPr>
        <p:spPr bwMode="auto">
          <a:xfrm>
            <a:off x="-17318" y="4679065"/>
            <a:ext cx="10039350" cy="4859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zh-CN" sz="2400" dirty="0"/>
              <a:t>	Time-recall on the Netflix dataset 16bit code(left), 32bit code(right). </a:t>
            </a:r>
          </a:p>
        </p:txBody>
      </p:sp>
    </p:spTree>
    <p:extLst>
      <p:ext uri="{BB962C8B-B14F-4D97-AF65-F5344CB8AC3E}">
        <p14:creationId xmlns:p14="http://schemas.microsoft.com/office/powerpoint/2010/main" val="4003448831"/>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262" y="439215"/>
            <a:ext cx="8229600" cy="533400"/>
          </a:xfrm>
        </p:spPr>
        <p:txBody>
          <a:bodyPr/>
          <a:lstStyle/>
          <a:p>
            <a:r>
              <a:rPr lang="en-US" sz="3200" dirty="0">
                <a:solidFill>
                  <a:schemeClr val="accent1"/>
                </a:solidFill>
              </a:rPr>
              <a:t>Performance</a:t>
            </a:r>
          </a:p>
        </p:txBody>
      </p:sp>
      <p:sp>
        <p:nvSpPr>
          <p:cNvPr id="3" name="Content Placeholder 2"/>
          <p:cNvSpPr>
            <a:spLocks noGrp="1"/>
          </p:cNvSpPr>
          <p:nvPr>
            <p:ph idx="1"/>
          </p:nvPr>
        </p:nvSpPr>
        <p:spPr>
          <a:xfrm>
            <a:off x="274262" y="1370193"/>
            <a:ext cx="8515350" cy="4724400"/>
          </a:xfrm>
        </p:spPr>
        <p:txBody>
          <a:bodyPr/>
          <a:lstStyle/>
          <a:p>
            <a:pPr>
              <a:spcBef>
                <a:spcPts val="0"/>
              </a:spcBef>
            </a:pPr>
            <a:r>
              <a:rPr lang="en-US" altLang="zh-CN" sz="2400" dirty="0"/>
              <a:t>	</a:t>
            </a:r>
          </a:p>
        </p:txBody>
      </p:sp>
      <p:sp>
        <p:nvSpPr>
          <p:cNvPr id="6" name="灯片编号占位符 5"/>
          <p:cNvSpPr>
            <a:spLocks noGrp="1"/>
          </p:cNvSpPr>
          <p:nvPr>
            <p:ph type="sldNum" sz="quarter" idx="12"/>
          </p:nvPr>
        </p:nvSpPr>
        <p:spPr>
          <a:xfrm>
            <a:off x="6553200" y="6356350"/>
            <a:ext cx="2133600" cy="365125"/>
          </a:xfrm>
        </p:spPr>
        <p:txBody>
          <a:bodyPr/>
          <a:lstStyle/>
          <a:p>
            <a:pPr>
              <a:defRPr/>
            </a:pPr>
            <a:fld id="{8DE1F212-E36A-6C44-B33E-31147482829D}" type="slidenum">
              <a:rPr lang="en-US" sz="2000" smtClean="0">
                <a:solidFill>
                  <a:schemeClr val="tx1"/>
                </a:solidFill>
                <a:latin typeface="Arial" pitchFamily="34" charset="0"/>
                <a:cs typeface="Arial" pitchFamily="34" charset="0"/>
              </a:rPr>
              <a:pPr>
                <a:defRPr/>
              </a:pPr>
              <a:t>38</a:t>
            </a:fld>
            <a:endParaRPr lang="en-US" sz="2000" dirty="0">
              <a:solidFill>
                <a:schemeClr val="tx1"/>
              </a:solidFill>
              <a:latin typeface="Arial" pitchFamily="34" charset="0"/>
              <a:cs typeface="Arial" pitchFamily="34" charset="0"/>
            </a:endParaRPr>
          </a:p>
        </p:txBody>
      </p:sp>
      <p:sp>
        <p:nvSpPr>
          <p:cNvPr id="8" name="Content Placeholder 2"/>
          <p:cNvSpPr txBox="1">
            <a:spLocks/>
          </p:cNvSpPr>
          <p:nvPr/>
        </p:nvSpPr>
        <p:spPr bwMode="auto">
          <a:xfrm>
            <a:off x="131387" y="4756981"/>
            <a:ext cx="10039350" cy="48595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2000"/>
              </a:spcBef>
              <a:spcAft>
                <a:spcPct val="0"/>
              </a:spcAft>
              <a:buNone/>
              <a:defRPr sz="3200" kern="1200">
                <a:solidFill>
                  <a:schemeClr val="tx1"/>
                </a:solidFill>
                <a:latin typeface="+mn-lt"/>
                <a:ea typeface="ＭＳ Ｐゴシック" pitchFamily="-65" charset="-128"/>
                <a:cs typeface="ＭＳ Ｐゴシック" pitchFamily="-65" charset="-128"/>
              </a:defRPr>
            </a:lvl1pPr>
            <a:lvl2pPr marL="457200" indent="-228600" algn="l" defTabSz="457200" rtl="0" eaLnBrk="0" fontAlgn="base" hangingPunct="0">
              <a:spcBef>
                <a:spcPct val="0"/>
              </a:spcBef>
              <a:spcAft>
                <a:spcPct val="0"/>
              </a:spcAft>
              <a:buSzPct val="100000"/>
              <a:buFont typeface="Lucida Grande" charset="0"/>
              <a:buChar char="»"/>
              <a:defRPr sz="2700" kern="1200">
                <a:solidFill>
                  <a:schemeClr val="tx1"/>
                </a:solidFill>
                <a:latin typeface="+mn-lt"/>
                <a:ea typeface="ＭＳ Ｐゴシック" pitchFamily="-65" charset="-128"/>
                <a:cs typeface="+mn-cs"/>
              </a:defRPr>
            </a:lvl2pPr>
            <a:lvl3pPr marL="77724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65"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65"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en-US" altLang="zh-CN" sz="2400" dirty="0"/>
              <a:t>	Time-recall on the </a:t>
            </a:r>
            <a:r>
              <a:rPr lang="en-US" altLang="zh-CN" sz="2400" dirty="0" err="1"/>
              <a:t>Yahoo!Music</a:t>
            </a:r>
            <a:r>
              <a:rPr lang="en-US" altLang="zh-CN" sz="2400" dirty="0"/>
              <a:t> dataset 16bit (left), 32bit (right). </a:t>
            </a:r>
          </a:p>
        </p:txBody>
      </p:sp>
      <p:pic>
        <p:nvPicPr>
          <p:cNvPr id="4" name="Picture 3"/>
          <p:cNvPicPr>
            <a:picLocks noChangeAspect="1"/>
          </p:cNvPicPr>
          <p:nvPr/>
        </p:nvPicPr>
        <p:blipFill>
          <a:blip r:embed="rId3"/>
          <a:stretch>
            <a:fillRect/>
          </a:stretch>
        </p:blipFill>
        <p:spPr>
          <a:xfrm>
            <a:off x="131387" y="1716167"/>
            <a:ext cx="8801100" cy="2771775"/>
          </a:xfrm>
          <a:prstGeom prst="rect">
            <a:avLst/>
          </a:prstGeom>
        </p:spPr>
      </p:pic>
    </p:spTree>
    <p:extLst>
      <p:ext uri="{BB962C8B-B14F-4D97-AF65-F5344CB8AC3E}">
        <p14:creationId xmlns:p14="http://schemas.microsoft.com/office/powerpoint/2010/main" val="177809800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err="1"/>
              <a:t>LoSHa</a:t>
            </a:r>
            <a:r>
              <a:rPr lang="en-US" dirty="0"/>
              <a:t>: A general distributed framework for locality sensitive hashing</a:t>
            </a:r>
          </a:p>
          <a:p>
            <a:endParaRPr lang="en-US" dirty="0"/>
          </a:p>
          <a:p>
            <a:r>
              <a:rPr lang="en-US" dirty="0"/>
              <a:t>Norm-ranging LSH: A Hashing schema for efficient maximum inner product search</a:t>
            </a:r>
          </a:p>
          <a:p>
            <a:endParaRPr lang="en-US" dirty="0"/>
          </a:p>
          <a:p>
            <a:r>
              <a:rPr lang="en-US" dirty="0"/>
              <a:t>GQR querying framework: A general and efficient querying framework for learning to hash algorithms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39</a:t>
            </a:fld>
            <a:endParaRPr lang="en-US" altLang="zh-CN" dirty="0"/>
          </a:p>
        </p:txBody>
      </p:sp>
    </p:spTree>
    <p:extLst>
      <p:ext uri="{BB962C8B-B14F-4D97-AF65-F5344CB8AC3E}">
        <p14:creationId xmlns:p14="http://schemas.microsoft.com/office/powerpoint/2010/main" val="4007476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Synonyms in GLOVE word vectors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920881692"/>
              </p:ext>
            </p:extLst>
          </p:nvPr>
        </p:nvGraphicFramePr>
        <p:xfrm>
          <a:off x="313184" y="1696184"/>
          <a:ext cx="8507288" cy="3474720"/>
        </p:xfrm>
        <a:graphic>
          <a:graphicData uri="http://schemas.openxmlformats.org/drawingml/2006/table">
            <a:tbl>
              <a:tblPr firstRow="1" bandRow="1">
                <a:tableStyleId>{5C22544A-7EE6-4342-B048-85BDC9FD1C3A}</a:tableStyleId>
              </a:tblPr>
              <a:tblGrid>
                <a:gridCol w="2386608">
                  <a:extLst>
                    <a:ext uri="{9D8B030D-6E8A-4147-A177-3AD203B41FA5}">
                      <a16:colId xmlns:a16="http://schemas.microsoft.com/office/drawing/2014/main" val="20000"/>
                    </a:ext>
                  </a:extLst>
                </a:gridCol>
                <a:gridCol w="6120680">
                  <a:extLst>
                    <a:ext uri="{9D8B030D-6E8A-4147-A177-3AD203B41FA5}">
                      <a16:colId xmlns:a16="http://schemas.microsoft.com/office/drawing/2014/main" val="20001"/>
                    </a:ext>
                  </a:extLst>
                </a:gridCol>
              </a:tblGrid>
              <a:tr h="370840">
                <a:tc>
                  <a:txBody>
                    <a:bodyPr/>
                    <a:lstStyle/>
                    <a:p>
                      <a:r>
                        <a:rPr lang="en-US" sz="2200" kern="1200" dirty="0">
                          <a:solidFill>
                            <a:schemeClr val="tx1"/>
                          </a:solidFill>
                          <a:latin typeface="STXihei" pitchFamily="2" charset="-122"/>
                          <a:ea typeface="STXihei" pitchFamily="2" charset="-122"/>
                          <a:cs typeface="+mn-cs"/>
                        </a:rPr>
                        <a:t>Word</a:t>
                      </a:r>
                    </a:p>
                  </a:txBody>
                  <a:tcPr/>
                </a:tc>
                <a:tc>
                  <a:txBody>
                    <a:bodyPr/>
                    <a:lstStyle/>
                    <a:p>
                      <a:r>
                        <a:rPr lang="en-US" sz="2200" kern="1200" dirty="0">
                          <a:solidFill>
                            <a:schemeClr val="tx1"/>
                          </a:solidFill>
                          <a:latin typeface="STXihei" pitchFamily="2" charset="-122"/>
                          <a:ea typeface="STXihei" pitchFamily="2" charset="-122"/>
                          <a:cs typeface="+mn-cs"/>
                        </a:rPr>
                        <a:t>Synonyms</a:t>
                      </a:r>
                    </a:p>
                  </a:txBody>
                  <a:tcPr/>
                </a:tc>
                <a:extLst>
                  <a:ext uri="{0D108BD9-81ED-4DB2-BD59-A6C34878D82A}">
                    <a16:rowId xmlns:a16="http://schemas.microsoft.com/office/drawing/2014/main" val="10000"/>
                  </a:ext>
                </a:extLst>
              </a:tr>
              <a:tr h="370840">
                <a:tc>
                  <a:txBody>
                    <a:bodyPr/>
                    <a:lstStyle/>
                    <a:p>
                      <a:r>
                        <a:rPr lang="en-US" sz="2200" kern="1200" dirty="0">
                          <a:solidFill>
                            <a:schemeClr val="tx1"/>
                          </a:solidFill>
                          <a:latin typeface="STXihei" pitchFamily="2" charset="-122"/>
                          <a:ea typeface="STXihei" pitchFamily="2" charset="-122"/>
                          <a:cs typeface="+mn-cs"/>
                        </a:rPr>
                        <a:t>amazing</a:t>
                      </a:r>
                    </a:p>
                  </a:txBody>
                  <a:tcPr/>
                </a:tc>
                <a:tc>
                  <a:txBody>
                    <a:bodyPr/>
                    <a:lstStyle/>
                    <a:p>
                      <a:r>
                        <a:rPr lang="en-US" sz="2200" kern="1200" dirty="0">
                          <a:solidFill>
                            <a:schemeClr val="tx1"/>
                          </a:solidFill>
                          <a:latin typeface="STXihei" pitchFamily="2" charset="-122"/>
                          <a:ea typeface="STXihei" pitchFamily="2" charset="-122"/>
                          <a:cs typeface="+mn-cs"/>
                        </a:rPr>
                        <a:t>awesome, wonderful, incredible, fantastic, perfect, fabulous, unreal</a:t>
                      </a:r>
                    </a:p>
                  </a:txBody>
                  <a:tcPr/>
                </a:tc>
                <a:extLst>
                  <a:ext uri="{0D108BD9-81ED-4DB2-BD59-A6C34878D82A}">
                    <a16:rowId xmlns:a16="http://schemas.microsoft.com/office/drawing/2014/main" val="10001"/>
                  </a:ext>
                </a:extLst>
              </a:tr>
              <a:tr h="370840">
                <a:tc>
                  <a:txBody>
                    <a:bodyPr/>
                    <a:lstStyle/>
                    <a:p>
                      <a:r>
                        <a:rPr lang="en-US" sz="2200" kern="1200" dirty="0">
                          <a:solidFill>
                            <a:schemeClr val="tx1"/>
                          </a:solidFill>
                          <a:latin typeface="STXihei" pitchFamily="2" charset="-122"/>
                          <a:ea typeface="STXihei" pitchFamily="2" charset="-122"/>
                          <a:cs typeface="+mn-cs"/>
                        </a:rPr>
                        <a:t>vocation</a:t>
                      </a:r>
                    </a:p>
                  </a:txBody>
                  <a:tcPr/>
                </a:tc>
                <a:tc>
                  <a:txBody>
                    <a:bodyPr/>
                    <a:lstStyle/>
                    <a:p>
                      <a:r>
                        <a:rPr lang="en-US" sz="2200" kern="1200" dirty="0">
                          <a:solidFill>
                            <a:schemeClr val="tx1"/>
                          </a:solidFill>
                          <a:latin typeface="STXihei" pitchFamily="2" charset="-122"/>
                          <a:ea typeface="STXihei" pitchFamily="2" charset="-122"/>
                          <a:cs typeface="+mn-cs"/>
                        </a:rPr>
                        <a:t>holiday, travel, summer, </a:t>
                      </a:r>
                      <a:r>
                        <a:rPr lang="en-US" sz="2200" kern="1200" dirty="0" err="1">
                          <a:solidFill>
                            <a:schemeClr val="tx1"/>
                          </a:solidFill>
                          <a:latin typeface="STXihei" pitchFamily="2" charset="-122"/>
                          <a:ea typeface="STXihei" pitchFamily="2" charset="-122"/>
                          <a:cs typeface="+mn-cs"/>
                        </a:rPr>
                        <a:t>hawaii</a:t>
                      </a:r>
                      <a:r>
                        <a:rPr lang="en-US" sz="2200" kern="1200" dirty="0">
                          <a:solidFill>
                            <a:schemeClr val="tx1"/>
                          </a:solidFill>
                          <a:latin typeface="STXihei" pitchFamily="2" charset="-122"/>
                          <a:ea typeface="STXihei" pitchFamily="2" charset="-122"/>
                          <a:cs typeface="+mn-cs"/>
                        </a:rPr>
                        <a:t>, honeymoon, getaway, vacay</a:t>
                      </a:r>
                    </a:p>
                  </a:txBody>
                  <a:tcPr/>
                </a:tc>
                <a:extLst>
                  <a:ext uri="{0D108BD9-81ED-4DB2-BD59-A6C34878D82A}">
                    <a16:rowId xmlns:a16="http://schemas.microsoft.com/office/drawing/2014/main" val="10002"/>
                  </a:ext>
                </a:extLst>
              </a:tr>
              <a:tr h="370840">
                <a:tc>
                  <a:txBody>
                    <a:bodyPr/>
                    <a:lstStyle/>
                    <a:p>
                      <a:r>
                        <a:rPr lang="en-US" sz="2200" kern="1200" dirty="0">
                          <a:solidFill>
                            <a:schemeClr val="tx1"/>
                          </a:solidFill>
                          <a:latin typeface="STXihei" pitchFamily="2" charset="-122"/>
                          <a:ea typeface="STXihei" pitchFamily="2" charset="-122"/>
                          <a:cs typeface="+mn-cs"/>
                        </a:rPr>
                        <a:t>communication</a:t>
                      </a:r>
                    </a:p>
                  </a:txBody>
                  <a:tcPr/>
                </a:tc>
                <a:tc>
                  <a:txBody>
                    <a:bodyPr/>
                    <a:lstStyle/>
                    <a:p>
                      <a:r>
                        <a:rPr lang="en-US" sz="2200" kern="1200" dirty="0">
                          <a:solidFill>
                            <a:schemeClr val="tx1"/>
                          </a:solidFill>
                          <a:latin typeface="STXihei" pitchFamily="2" charset="-122"/>
                          <a:ea typeface="STXihei" pitchFamily="2" charset="-122"/>
                          <a:cs typeface="+mn-cs"/>
                        </a:rPr>
                        <a:t>connection, understanding, relation, dialogue, technique, approach, structure</a:t>
                      </a:r>
                    </a:p>
                  </a:txBody>
                  <a:tcPr/>
                </a:tc>
                <a:extLst>
                  <a:ext uri="{0D108BD9-81ED-4DB2-BD59-A6C34878D82A}">
                    <a16:rowId xmlns:a16="http://schemas.microsoft.com/office/drawing/2014/main" val="10003"/>
                  </a:ext>
                </a:extLst>
              </a:tr>
              <a:tr h="370840">
                <a:tc>
                  <a:txBody>
                    <a:bodyPr/>
                    <a:lstStyle/>
                    <a:p>
                      <a:r>
                        <a:rPr lang="en-US" sz="2200" kern="1200" dirty="0">
                          <a:solidFill>
                            <a:schemeClr val="tx1"/>
                          </a:solidFill>
                          <a:latin typeface="STXihei" pitchFamily="2" charset="-122"/>
                          <a:ea typeface="STXihei" pitchFamily="2" charset="-122"/>
                          <a:cs typeface="+mn-cs"/>
                        </a:rPr>
                        <a:t>house</a:t>
                      </a:r>
                    </a:p>
                  </a:txBody>
                  <a:tcPr/>
                </a:tc>
                <a:tc>
                  <a:txBody>
                    <a:bodyPr/>
                    <a:lstStyle/>
                    <a:p>
                      <a:r>
                        <a:rPr lang="en-US" sz="2200" kern="1200" dirty="0">
                          <a:solidFill>
                            <a:schemeClr val="tx1"/>
                          </a:solidFill>
                          <a:latin typeface="STXihei" pitchFamily="2" charset="-122"/>
                          <a:ea typeface="STXihei" pitchFamily="2" charset="-122"/>
                          <a:cs typeface="+mn-cs"/>
                        </a:rPr>
                        <a:t>apartment, room, home, party, where, out, dad, sister</a:t>
                      </a:r>
                    </a:p>
                  </a:txBody>
                  <a:tcPr/>
                </a:tc>
                <a:extLst>
                  <a:ext uri="{0D108BD9-81ED-4DB2-BD59-A6C34878D82A}">
                    <a16:rowId xmlns:a16="http://schemas.microsoft.com/office/drawing/2014/main" val="10004"/>
                  </a:ext>
                </a:extLst>
              </a:tr>
            </a:tbl>
          </a:graphicData>
        </a:graphic>
      </p:graphicFrame>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a:t>
            </a:fld>
            <a:endParaRPr lang="en-US" altLang="zh-CN" dirty="0"/>
          </a:p>
        </p:txBody>
      </p:sp>
    </p:spTree>
    <p:extLst>
      <p:ext uri="{BB962C8B-B14F-4D97-AF65-F5344CB8AC3E}">
        <p14:creationId xmlns:p14="http://schemas.microsoft.com/office/powerpoint/2010/main" val="3420233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Hash for Similarity Search</a:t>
            </a:r>
          </a:p>
        </p:txBody>
      </p:sp>
      <p:sp>
        <p:nvSpPr>
          <p:cNvPr id="3" name="Content Placeholder 2"/>
          <p:cNvSpPr>
            <a:spLocks noGrp="1"/>
          </p:cNvSpPr>
          <p:nvPr>
            <p:ph idx="1"/>
          </p:nvPr>
        </p:nvSpPr>
        <p:spPr/>
        <p:txBody>
          <a:bodyPr/>
          <a:lstStyle/>
          <a:p>
            <a:r>
              <a:rPr lang="en-US" dirty="0">
                <a:solidFill>
                  <a:srgbClr val="009DD9"/>
                </a:solidFill>
              </a:rPr>
              <a:t>Learning to hash </a:t>
            </a:r>
            <a:r>
              <a:rPr lang="en-US" dirty="0"/>
              <a:t>tailors hash functions for a given dataset</a:t>
            </a:r>
          </a:p>
          <a:p>
            <a:pPr lvl="1"/>
            <a:r>
              <a:rPr lang="en-US" dirty="0"/>
              <a:t>Unsupervised Hashing</a:t>
            </a:r>
          </a:p>
          <a:p>
            <a:pPr lvl="1"/>
            <a:r>
              <a:rPr lang="en-US" dirty="0"/>
              <a:t>Supervised Hashing</a:t>
            </a:r>
          </a:p>
          <a:p>
            <a:pPr lvl="1"/>
            <a:r>
              <a:rPr lang="en-US" dirty="0"/>
              <a:t>Online Hashing</a:t>
            </a:r>
          </a:p>
          <a:p>
            <a:pPr lvl="1"/>
            <a:r>
              <a:rPr lang="en-US" dirty="0"/>
              <a:t>Distributed Hashing</a:t>
            </a:r>
          </a:p>
          <a:p>
            <a:pPr lvl="1"/>
            <a:r>
              <a:rPr lang="en-US" dirty="0"/>
              <a:t>Deep Hashing</a:t>
            </a:r>
          </a:p>
          <a:p>
            <a:pPr lvl="1"/>
            <a:r>
              <a:rPr lang="en-US" dirty="0"/>
              <a:t>…</a:t>
            </a:r>
          </a:p>
          <a:p>
            <a:endParaRPr lang="en-US" dirty="0"/>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40</a:t>
            </a:fld>
            <a:endParaRPr lang="en-US" altLang="zh-CN" dirty="0"/>
          </a:p>
        </p:txBody>
      </p:sp>
    </p:spTree>
    <p:extLst>
      <p:ext uri="{BB962C8B-B14F-4D97-AF65-F5344CB8AC3E}">
        <p14:creationId xmlns:p14="http://schemas.microsoft.com/office/powerpoint/2010/main" val="15021043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to Hash - Key Operations</a:t>
            </a:r>
          </a:p>
        </p:txBody>
      </p:sp>
      <p:sp>
        <p:nvSpPr>
          <p:cNvPr id="3" name="Content Placeholder 2"/>
          <p:cNvSpPr>
            <a:spLocks noGrp="1"/>
          </p:cNvSpPr>
          <p:nvPr>
            <p:ph idx="1"/>
          </p:nvPr>
        </p:nvSpPr>
        <p:spPr>
          <a:xfrm>
            <a:off x="457201" y="1125538"/>
            <a:ext cx="6378051" cy="5039766"/>
          </a:xfrm>
        </p:spPr>
        <p:txBody>
          <a:bodyPr/>
          <a:lstStyle/>
          <a:p>
            <a:pPr>
              <a:buFont typeface="Arial" panose="020B0604020202020204" pitchFamily="34" charset="0"/>
              <a:buChar char="•"/>
            </a:pPr>
            <a:r>
              <a:rPr lang="en-US" dirty="0"/>
              <a:t>Projection</a:t>
            </a:r>
          </a:p>
          <a:p>
            <a:pPr lvl="1"/>
            <a:r>
              <a:rPr lang="en-US" dirty="0"/>
              <a:t>Projects an item to a low-dimensional vector of real numbers</a:t>
            </a:r>
          </a:p>
          <a:p>
            <a:pPr marL="457200" lvl="1" indent="0">
              <a:buNone/>
            </a:pPr>
            <a:endParaRPr lang="en-US" dirty="0"/>
          </a:p>
          <a:p>
            <a:r>
              <a:rPr lang="en-US" dirty="0"/>
              <a:t>Quantization</a:t>
            </a:r>
          </a:p>
          <a:p>
            <a:pPr lvl="1"/>
            <a:r>
              <a:rPr lang="en-US" dirty="0"/>
              <a:t>Discretizes the projected vector into a binary code by thresholding</a:t>
            </a:r>
          </a:p>
          <a:p>
            <a:endParaRPr lang="en-US" dirty="0"/>
          </a:p>
          <a:p>
            <a:r>
              <a:rPr lang="en-US" dirty="0"/>
              <a:t>Items similar in the original space tend to have similar binary codes (within small hamming distance)</a:t>
            </a:r>
          </a:p>
          <a:p>
            <a:pPr marL="0" indent="0">
              <a:buNone/>
            </a:pP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41</a:t>
            </a:fld>
            <a:endParaRPr lang="en-US" altLang="zh-CN" dirty="0"/>
          </a:p>
        </p:txBody>
      </p:sp>
      <p:grpSp>
        <p:nvGrpSpPr>
          <p:cNvPr id="5" name="Group 4"/>
          <p:cNvGrpSpPr/>
          <p:nvPr/>
        </p:nvGrpSpPr>
        <p:grpSpPr>
          <a:xfrm>
            <a:off x="6419943" y="2028982"/>
            <a:ext cx="2544545" cy="2264114"/>
            <a:chOff x="6419943" y="2028982"/>
            <a:chExt cx="2544545" cy="2264114"/>
          </a:xfrm>
        </p:grpSpPr>
        <p:grpSp>
          <p:nvGrpSpPr>
            <p:cNvPr id="31" name="Group 30"/>
            <p:cNvGrpSpPr/>
            <p:nvPr/>
          </p:nvGrpSpPr>
          <p:grpSpPr>
            <a:xfrm>
              <a:off x="6861916" y="2028982"/>
              <a:ext cx="1442558" cy="2264114"/>
              <a:chOff x="6861916" y="1668942"/>
              <a:chExt cx="1442558" cy="2264114"/>
            </a:xfrm>
          </p:grpSpPr>
          <p:sp>
            <p:nvSpPr>
              <p:cNvPr id="7" name="线条"/>
              <p:cNvSpPr/>
              <p:nvPr/>
            </p:nvSpPr>
            <p:spPr>
              <a:xfrm flipV="1">
                <a:off x="7072612" y="1668942"/>
                <a:ext cx="1231862" cy="2057906"/>
              </a:xfrm>
              <a:prstGeom prst="line">
                <a:avLst/>
              </a:prstGeom>
              <a:ln w="12700">
                <a:solidFill>
                  <a:srgbClr val="000000">
                    <a:alpha val="80183"/>
                  </a:srgbClr>
                </a:solidFill>
                <a:miter lim="400000"/>
              </a:ln>
            </p:spPr>
            <p:txBody>
              <a:bodyPr wrap="square" lIns="32146" tIns="32146" rIns="32146" bIns="32146"/>
              <a:lstStyle/>
              <a:p>
                <a:pPr algn="ctr" defTabSz="410765">
                  <a:defRPr sz="1600">
                    <a:latin typeface="Helvetica Neue Medium"/>
                    <a:ea typeface="Helvetica Neue Medium"/>
                    <a:cs typeface="Helvetica Neue Medium"/>
                    <a:sym typeface="Helvetica Neue Medium"/>
                  </a:defRPr>
                </a:pPr>
                <a:endParaRPr/>
              </a:p>
            </p:txBody>
          </p:sp>
          <p:sp>
            <p:nvSpPr>
              <p:cNvPr id="8" name="h"/>
              <p:cNvSpPr txBox="1"/>
              <p:nvPr/>
            </p:nvSpPr>
            <p:spPr>
              <a:xfrm>
                <a:off x="6861916" y="3583923"/>
                <a:ext cx="187550" cy="349133"/>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algn="ctr" defTabSz="410765">
                  <a:defRPr i="1">
                    <a:latin typeface="Times New Roman"/>
                    <a:ea typeface="Times New Roman"/>
                    <a:cs typeface="Times New Roman"/>
                    <a:sym typeface="Times New Roman"/>
                  </a:defRPr>
                </a:lvl1pPr>
              </a:lstStyle>
              <a:p>
                <a:r>
                  <a:rPr dirty="0"/>
                  <a:t>h</a:t>
                </a:r>
              </a:p>
            </p:txBody>
          </p:sp>
        </p:grpSp>
        <p:grpSp>
          <p:nvGrpSpPr>
            <p:cNvPr id="28" name="Group 27"/>
            <p:cNvGrpSpPr/>
            <p:nvPr/>
          </p:nvGrpSpPr>
          <p:grpSpPr>
            <a:xfrm>
              <a:off x="6419943" y="2624247"/>
              <a:ext cx="2385155" cy="1488261"/>
              <a:chOff x="6150894" y="2502176"/>
              <a:chExt cx="2385155" cy="1488261"/>
            </a:xfrm>
          </p:grpSpPr>
          <p:sp>
            <p:nvSpPr>
              <p:cNvPr id="9" name="线条"/>
              <p:cNvSpPr/>
              <p:nvPr/>
            </p:nvSpPr>
            <p:spPr>
              <a:xfrm>
                <a:off x="6150894" y="2502176"/>
                <a:ext cx="2223427" cy="1331863"/>
              </a:xfrm>
              <a:prstGeom prst="line">
                <a:avLst/>
              </a:prstGeom>
              <a:ln w="25400" cap="rnd">
                <a:solidFill>
                  <a:srgbClr val="00A2FF"/>
                </a:solidFill>
                <a:custDash>
                  <a:ds d="100000" sp="200000"/>
                </a:custDash>
              </a:ln>
            </p:spPr>
            <p:txBody>
              <a:bodyPr wrap="square" lIns="32146" tIns="32146" rIns="32146" bIns="32146"/>
              <a:lstStyle/>
              <a:p>
                <a:pPr algn="ctr" defTabSz="410765">
                  <a:defRPr sz="1600">
                    <a:latin typeface="Helvetica Neue Medium"/>
                    <a:ea typeface="Helvetica Neue Medium"/>
                    <a:cs typeface="Helvetica Neue Medium"/>
                    <a:sym typeface="Helvetica Neue Medium"/>
                  </a:defRPr>
                </a:pPr>
                <a:endParaRPr/>
              </a:p>
            </p:txBody>
          </p:sp>
          <p:sp>
            <p:nvSpPr>
              <p:cNvPr id="10" name="0"/>
              <p:cNvSpPr txBox="1"/>
              <p:nvPr/>
            </p:nvSpPr>
            <p:spPr>
              <a:xfrm>
                <a:off x="8361323" y="3672082"/>
                <a:ext cx="174726" cy="318355"/>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algn="ctr" defTabSz="410765">
                  <a:defRPr sz="1600" i="1">
                    <a:solidFill>
                      <a:srgbClr val="0076BA"/>
                    </a:solidFill>
                    <a:latin typeface="Times New Roman"/>
                    <a:ea typeface="Times New Roman"/>
                    <a:cs typeface="Times New Roman"/>
                    <a:sym typeface="Times New Roman"/>
                  </a:defRPr>
                </a:lvl1pPr>
              </a:lstStyle>
              <a:p>
                <a:r>
                  <a:rPr dirty="0"/>
                  <a:t>0</a:t>
                </a:r>
              </a:p>
            </p:txBody>
          </p:sp>
        </p:grpSp>
        <p:grpSp>
          <p:nvGrpSpPr>
            <p:cNvPr id="27" name="Group 26"/>
            <p:cNvGrpSpPr/>
            <p:nvPr/>
          </p:nvGrpSpPr>
          <p:grpSpPr>
            <a:xfrm>
              <a:off x="7104301" y="2366518"/>
              <a:ext cx="1498321" cy="1399137"/>
              <a:chOff x="6835252" y="2244447"/>
              <a:chExt cx="1498321" cy="1399137"/>
            </a:xfrm>
          </p:grpSpPr>
          <p:sp>
            <p:nvSpPr>
              <p:cNvPr id="14" name="线条"/>
              <p:cNvSpPr/>
              <p:nvPr/>
            </p:nvSpPr>
            <p:spPr>
              <a:xfrm>
                <a:off x="7147899" y="3444027"/>
                <a:ext cx="333434" cy="199557"/>
              </a:xfrm>
              <a:prstGeom prst="line">
                <a:avLst/>
              </a:prstGeom>
              <a:ln w="25400">
                <a:solidFill>
                  <a:srgbClr val="61D836"/>
                </a:solidFill>
                <a:prstDash val="sysDot"/>
                <a:miter lim="400000"/>
              </a:ln>
            </p:spPr>
            <p:txBody>
              <a:bodyPr wrap="square" lIns="32146" tIns="32146" rIns="32146" bIns="32146"/>
              <a:lstStyle/>
              <a:p>
                <a:pPr algn="ctr" defTabSz="410765">
                  <a:defRPr sz="1600">
                    <a:latin typeface="Helvetica Neue Medium"/>
                    <a:ea typeface="Helvetica Neue Medium"/>
                    <a:cs typeface="Helvetica Neue Medium"/>
                    <a:sym typeface="Helvetica Neue Medium"/>
                  </a:defRPr>
                </a:pPr>
                <a:endParaRPr/>
              </a:p>
            </p:txBody>
          </p:sp>
          <p:sp>
            <p:nvSpPr>
              <p:cNvPr id="15" name="线条"/>
              <p:cNvSpPr/>
              <p:nvPr/>
            </p:nvSpPr>
            <p:spPr>
              <a:xfrm>
                <a:off x="7450710" y="2917454"/>
                <a:ext cx="144612" cy="86548"/>
              </a:xfrm>
              <a:prstGeom prst="line">
                <a:avLst/>
              </a:prstGeom>
              <a:ln w="25400">
                <a:solidFill>
                  <a:srgbClr val="F7BA01"/>
                </a:solidFill>
                <a:prstDash val="sysDot"/>
                <a:miter lim="400000"/>
              </a:ln>
            </p:spPr>
            <p:txBody>
              <a:bodyPr wrap="square" lIns="32146" tIns="32146" rIns="32146" bIns="32146"/>
              <a:lstStyle/>
              <a:p>
                <a:pPr algn="ctr" defTabSz="410765">
                  <a:defRPr sz="1600">
                    <a:latin typeface="Helvetica Neue Medium"/>
                    <a:ea typeface="Helvetica Neue Medium"/>
                    <a:cs typeface="Helvetica Neue Medium"/>
                    <a:sym typeface="Helvetica Neue Medium"/>
                  </a:defRPr>
                </a:pPr>
                <a:endParaRPr/>
              </a:p>
            </p:txBody>
          </p:sp>
          <p:sp>
            <p:nvSpPr>
              <p:cNvPr id="16" name="线条"/>
              <p:cNvSpPr/>
              <p:nvPr/>
            </p:nvSpPr>
            <p:spPr>
              <a:xfrm>
                <a:off x="7740352" y="2420888"/>
                <a:ext cx="593221" cy="355037"/>
              </a:xfrm>
              <a:prstGeom prst="line">
                <a:avLst/>
              </a:prstGeom>
              <a:ln w="25400">
                <a:solidFill>
                  <a:srgbClr val="F7BA01"/>
                </a:solidFill>
                <a:prstDash val="sysDot"/>
                <a:miter lim="400000"/>
              </a:ln>
            </p:spPr>
            <p:txBody>
              <a:bodyPr wrap="square" lIns="32146" tIns="32146" rIns="32146" bIns="32146"/>
              <a:lstStyle/>
              <a:p>
                <a:pPr algn="ctr" defTabSz="410765">
                  <a:defRPr sz="1600">
                    <a:latin typeface="Helvetica Neue Medium"/>
                    <a:ea typeface="Helvetica Neue Medium"/>
                    <a:cs typeface="Helvetica Neue Medium"/>
                    <a:sym typeface="Helvetica Neue Medium"/>
                  </a:defRPr>
                </a:pPr>
                <a:endParaRPr/>
              </a:p>
            </p:txBody>
          </p:sp>
          <p:sp>
            <p:nvSpPr>
              <p:cNvPr id="17" name="0.1"/>
              <p:cNvSpPr txBox="1"/>
              <p:nvPr/>
            </p:nvSpPr>
            <p:spPr>
              <a:xfrm>
                <a:off x="6835252" y="3251910"/>
                <a:ext cx="315790" cy="256800"/>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algn="ctr" defTabSz="410765">
                  <a:defRPr sz="1200">
                    <a:latin typeface="Times New Roman"/>
                    <a:ea typeface="Times New Roman"/>
                    <a:cs typeface="Times New Roman"/>
                    <a:sym typeface="Times New Roman"/>
                  </a:defRPr>
                </a:lvl1pPr>
              </a:lstStyle>
              <a:p>
                <a:r>
                  <a:rPr lang="en-US" dirty="0"/>
                  <a:t>-</a:t>
                </a:r>
                <a:r>
                  <a:rPr dirty="0"/>
                  <a:t>0.1</a:t>
                </a:r>
              </a:p>
            </p:txBody>
          </p:sp>
          <p:sp>
            <p:nvSpPr>
              <p:cNvPr id="18" name="0.1"/>
              <p:cNvSpPr txBox="1"/>
              <p:nvPr/>
            </p:nvSpPr>
            <p:spPr>
              <a:xfrm>
                <a:off x="7177296" y="2734656"/>
                <a:ext cx="274639" cy="255464"/>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algn="ctr" defTabSz="410765">
                  <a:defRPr sz="1200">
                    <a:latin typeface="Times New Roman"/>
                    <a:ea typeface="Times New Roman"/>
                    <a:cs typeface="Times New Roman"/>
                    <a:sym typeface="Times New Roman"/>
                  </a:defRPr>
                </a:lvl1pPr>
              </a:lstStyle>
              <a:p>
                <a:r>
                  <a:rPr dirty="0"/>
                  <a:t>0.1</a:t>
                </a:r>
              </a:p>
            </p:txBody>
          </p:sp>
          <p:sp>
            <p:nvSpPr>
              <p:cNvPr id="19" name="0.6"/>
              <p:cNvSpPr txBox="1"/>
              <p:nvPr/>
            </p:nvSpPr>
            <p:spPr>
              <a:xfrm>
                <a:off x="7380312" y="2244447"/>
                <a:ext cx="264495" cy="256800"/>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lvl1pPr algn="ctr" defTabSz="410765">
                  <a:defRPr sz="1200">
                    <a:latin typeface="Times New Roman"/>
                    <a:ea typeface="Times New Roman"/>
                    <a:cs typeface="Times New Roman"/>
                    <a:sym typeface="Times New Roman"/>
                  </a:defRPr>
                </a:lvl1pPr>
              </a:lstStyle>
              <a:p>
                <a:r>
                  <a:rPr dirty="0"/>
                  <a:t>0.</a:t>
                </a:r>
                <a:r>
                  <a:rPr lang="en-US" dirty="0"/>
                  <a:t>3</a:t>
                </a:r>
                <a:endParaRPr dirty="0"/>
              </a:p>
            </p:txBody>
          </p:sp>
        </p:grpSp>
        <p:grpSp>
          <p:nvGrpSpPr>
            <p:cNvPr id="26" name="Group 25"/>
            <p:cNvGrpSpPr/>
            <p:nvPr/>
          </p:nvGrpSpPr>
          <p:grpSpPr>
            <a:xfrm>
              <a:off x="7719057" y="2805792"/>
              <a:ext cx="1245431" cy="1306716"/>
              <a:chOff x="7450008" y="2683721"/>
              <a:chExt cx="1245431" cy="1306716"/>
            </a:xfrm>
          </p:grpSpPr>
          <p:grpSp>
            <p:nvGrpSpPr>
              <p:cNvPr id="23" name="Group 22"/>
              <p:cNvGrpSpPr/>
              <p:nvPr/>
            </p:nvGrpSpPr>
            <p:grpSpPr>
              <a:xfrm>
                <a:off x="7450008" y="3594848"/>
                <a:ext cx="419643" cy="395589"/>
                <a:chOff x="7450008" y="3594848"/>
                <a:chExt cx="419643" cy="395589"/>
              </a:xfrm>
            </p:grpSpPr>
            <p:sp>
              <p:nvSpPr>
                <p:cNvPr id="13" name="圆形"/>
                <p:cNvSpPr/>
                <p:nvPr/>
              </p:nvSpPr>
              <p:spPr>
                <a:xfrm>
                  <a:off x="7450008" y="3594848"/>
                  <a:ext cx="139982" cy="142650"/>
                </a:xfrm>
                <a:prstGeom prst="ellipse">
                  <a:avLst/>
                </a:prstGeom>
                <a:solidFill>
                  <a:srgbClr val="61D836"/>
                </a:solidFill>
                <a:ln w="12700">
                  <a:miter lim="400000"/>
                </a:ln>
              </p:spPr>
              <p:txBody>
                <a:bodyPr wrap="square" lIns="35718" tIns="35718" rIns="35718" bIns="35718" anchor="ctr"/>
                <a:lstStyle/>
                <a:p>
                  <a:pPr algn="ctr" defTabSz="410765">
                    <a:defRPr sz="1400">
                      <a:solidFill>
                        <a:srgbClr val="FFFFFF"/>
                      </a:solidFill>
                      <a:latin typeface="Helvetica Neue Medium"/>
                      <a:ea typeface="Helvetica Neue Medium"/>
                      <a:cs typeface="Helvetica Neue Medium"/>
                      <a:sym typeface="Helvetica Neue Medium"/>
                    </a:defRPr>
                  </a:pPr>
                  <a:endParaRPr/>
                </a:p>
              </p:txBody>
            </p:sp>
            <p:sp>
              <p:nvSpPr>
                <p:cNvPr id="20" name="O1"/>
                <p:cNvSpPr txBox="1"/>
                <p:nvPr/>
              </p:nvSpPr>
              <p:spPr>
                <a:xfrm>
                  <a:off x="7581111" y="3672082"/>
                  <a:ext cx="288540" cy="318355"/>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p>
                  <a:pPr algn="ctr" defTabSz="410765">
                    <a:defRPr sz="1600">
                      <a:solidFill>
                        <a:srgbClr val="61D836"/>
                      </a:solidFill>
                      <a:latin typeface="Times New Roman"/>
                      <a:ea typeface="Times New Roman"/>
                      <a:cs typeface="Times New Roman"/>
                      <a:sym typeface="Times New Roman"/>
                    </a:defRPr>
                  </a:pPr>
                  <a:r>
                    <a:rPr dirty="0"/>
                    <a:t>O</a:t>
                  </a:r>
                  <a:r>
                    <a:rPr baseline="-5998" dirty="0"/>
                    <a:t>1</a:t>
                  </a:r>
                </a:p>
              </p:txBody>
            </p:sp>
          </p:grpSp>
          <p:grpSp>
            <p:nvGrpSpPr>
              <p:cNvPr id="24" name="Group 23"/>
              <p:cNvGrpSpPr/>
              <p:nvPr/>
            </p:nvGrpSpPr>
            <p:grpSpPr>
              <a:xfrm>
                <a:off x="7573576" y="2935496"/>
                <a:ext cx="456810" cy="318355"/>
                <a:chOff x="7573576" y="2935496"/>
                <a:chExt cx="456810" cy="318355"/>
              </a:xfrm>
            </p:grpSpPr>
            <p:sp>
              <p:nvSpPr>
                <p:cNvPr id="12" name="圆形"/>
                <p:cNvSpPr/>
                <p:nvPr/>
              </p:nvSpPr>
              <p:spPr>
                <a:xfrm>
                  <a:off x="7573576" y="2960841"/>
                  <a:ext cx="139982" cy="142649"/>
                </a:xfrm>
                <a:prstGeom prst="ellipse">
                  <a:avLst/>
                </a:prstGeom>
                <a:solidFill>
                  <a:srgbClr val="F7BA01"/>
                </a:solidFill>
                <a:ln w="12700">
                  <a:miter lim="400000"/>
                </a:ln>
              </p:spPr>
              <p:txBody>
                <a:bodyPr wrap="square" lIns="35718" tIns="35718" rIns="35718" bIns="35718" anchor="ctr"/>
                <a:lstStyle/>
                <a:p>
                  <a:pPr algn="ctr" defTabSz="410765">
                    <a:defRPr sz="1400">
                      <a:solidFill>
                        <a:srgbClr val="FFFFFF"/>
                      </a:solidFill>
                      <a:latin typeface="Helvetica Neue Medium"/>
                      <a:ea typeface="Helvetica Neue Medium"/>
                      <a:cs typeface="Helvetica Neue Medium"/>
                      <a:sym typeface="Helvetica Neue Medium"/>
                    </a:defRPr>
                  </a:pPr>
                  <a:endParaRPr/>
                </a:p>
              </p:txBody>
            </p:sp>
            <p:sp>
              <p:nvSpPr>
                <p:cNvPr id="21" name="O2"/>
                <p:cNvSpPr txBox="1"/>
                <p:nvPr/>
              </p:nvSpPr>
              <p:spPr>
                <a:xfrm>
                  <a:off x="7741846" y="2935496"/>
                  <a:ext cx="288540" cy="318355"/>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p>
                  <a:pPr algn="ctr" defTabSz="410765">
                    <a:defRPr sz="1600">
                      <a:solidFill>
                        <a:srgbClr val="F7BA01"/>
                      </a:solidFill>
                      <a:latin typeface="Times New Roman"/>
                      <a:ea typeface="Times New Roman"/>
                      <a:cs typeface="Times New Roman"/>
                      <a:sym typeface="Times New Roman"/>
                    </a:defRPr>
                  </a:pPr>
                  <a:r>
                    <a:t>O</a:t>
                  </a:r>
                  <a:r>
                    <a:rPr baseline="-5998"/>
                    <a:t>2</a:t>
                  </a:r>
                </a:p>
              </p:txBody>
            </p:sp>
          </p:grpSp>
          <p:grpSp>
            <p:nvGrpSpPr>
              <p:cNvPr id="25" name="Group 24"/>
              <p:cNvGrpSpPr/>
              <p:nvPr/>
            </p:nvGrpSpPr>
            <p:grpSpPr>
              <a:xfrm>
                <a:off x="8247559" y="2683721"/>
                <a:ext cx="447880" cy="318355"/>
                <a:chOff x="8247559" y="2683721"/>
                <a:chExt cx="447880" cy="318355"/>
              </a:xfrm>
            </p:grpSpPr>
            <p:sp>
              <p:nvSpPr>
                <p:cNvPr id="11" name="圆形"/>
                <p:cNvSpPr/>
                <p:nvPr/>
              </p:nvSpPr>
              <p:spPr>
                <a:xfrm>
                  <a:off x="8247559" y="2686854"/>
                  <a:ext cx="139982" cy="142650"/>
                </a:xfrm>
                <a:prstGeom prst="ellipse">
                  <a:avLst/>
                </a:prstGeom>
                <a:solidFill>
                  <a:srgbClr val="F7BA01"/>
                </a:solidFill>
                <a:ln w="12700">
                  <a:miter lim="400000"/>
                </a:ln>
              </p:spPr>
              <p:txBody>
                <a:bodyPr wrap="square" lIns="35718" tIns="35718" rIns="35718" bIns="35718" anchor="ctr"/>
                <a:lstStyle/>
                <a:p>
                  <a:pPr algn="ctr" defTabSz="410765">
                    <a:defRPr sz="1400">
                      <a:solidFill>
                        <a:srgbClr val="FFFFFF"/>
                      </a:solidFill>
                      <a:latin typeface="Helvetica Neue Medium"/>
                      <a:ea typeface="Helvetica Neue Medium"/>
                      <a:cs typeface="Helvetica Neue Medium"/>
                      <a:sym typeface="Helvetica Neue Medium"/>
                    </a:defRPr>
                  </a:pPr>
                  <a:endParaRPr/>
                </a:p>
              </p:txBody>
            </p:sp>
            <p:sp>
              <p:nvSpPr>
                <p:cNvPr id="22" name="O3"/>
                <p:cNvSpPr txBox="1"/>
                <p:nvPr/>
              </p:nvSpPr>
              <p:spPr>
                <a:xfrm>
                  <a:off x="8406899" y="2683721"/>
                  <a:ext cx="288540" cy="318355"/>
                </a:xfrm>
                <a:prstGeom prst="rect">
                  <a:avLst/>
                </a:prstGeom>
                <a:ln w="12700">
                  <a:miter lim="400000"/>
                </a:ln>
                <a:extLst>
                  <a:ext uri="{C572A759-6A51-4108-AA02-DFA0A04FC94B}">
                    <ma14:wrappingTextBoxFlag xmlns="" xmlns:ma14="http://schemas.microsoft.com/office/mac/drawingml/2011/main" val="1"/>
                  </a:ext>
                </a:extLst>
              </p:spPr>
              <p:txBody>
                <a:bodyPr wrap="square" lIns="35718" tIns="35718" rIns="35718" bIns="35718" anchor="ctr">
                  <a:spAutoFit/>
                </a:bodyPr>
                <a:lstStyle/>
                <a:p>
                  <a:pPr algn="ctr" defTabSz="410765">
                    <a:defRPr sz="1600">
                      <a:solidFill>
                        <a:srgbClr val="F7BA01"/>
                      </a:solidFill>
                      <a:latin typeface="Times New Roman"/>
                      <a:ea typeface="Times New Roman"/>
                      <a:cs typeface="Times New Roman"/>
                      <a:sym typeface="Times New Roman"/>
                    </a:defRPr>
                  </a:pPr>
                  <a:r>
                    <a:t>O</a:t>
                  </a:r>
                  <a:r>
                    <a:rPr baseline="-5998"/>
                    <a:t>3</a:t>
                  </a:r>
                </a:p>
              </p:txBody>
            </p:sp>
          </p:grpSp>
        </p:grpSp>
      </p:grpSp>
    </p:spTree>
    <p:extLst>
      <p:ext uri="{BB962C8B-B14F-4D97-AF65-F5344CB8AC3E}">
        <p14:creationId xmlns:p14="http://schemas.microsoft.com/office/powerpoint/2010/main" val="5483791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Querying by Hamming Ranking </a:t>
            </a:r>
          </a:p>
        </p:txBody>
      </p:sp>
      <p:sp>
        <p:nvSpPr>
          <p:cNvPr id="3" name="Content Placeholder 2"/>
          <p:cNvSpPr>
            <a:spLocks noGrp="1"/>
          </p:cNvSpPr>
          <p:nvPr>
            <p:ph idx="1"/>
          </p:nvPr>
        </p:nvSpPr>
        <p:spPr>
          <a:xfrm>
            <a:off x="457200" y="1125538"/>
            <a:ext cx="8579296" cy="5039766"/>
          </a:xfrm>
        </p:spPr>
        <p:txBody>
          <a:bodyPr/>
          <a:lstStyle/>
          <a:p>
            <a:r>
              <a:rPr lang="en-US" sz="2200" dirty="0"/>
              <a:t>Hamming ranking: standard query processing method used by learning to hash algorithms</a:t>
            </a:r>
          </a:p>
          <a:p>
            <a:r>
              <a:rPr lang="en-US" sz="2200" dirty="0"/>
              <a:t>Items with the same binary code are organized into the same bucket </a:t>
            </a:r>
          </a:p>
          <a:p>
            <a:r>
              <a:rPr lang="en-US" sz="2200" dirty="0"/>
              <a:t>A query probes buckets with smaller hamming distance first</a:t>
            </a:r>
          </a:p>
          <a:p>
            <a:pPr lvl="1"/>
            <a:endParaRPr lang="en-US" dirty="0"/>
          </a:p>
          <a:p>
            <a:pPr marL="914400" lvl="2" indent="0">
              <a:buNone/>
            </a:pPr>
            <a:endParaRPr lang="en-US" dirty="0"/>
          </a:p>
          <a:p>
            <a:pPr lvl="2"/>
            <a:endParaRPr lang="en-US" dirty="0"/>
          </a:p>
          <a:p>
            <a:pPr marL="0" indent="0">
              <a:buNone/>
            </a:pP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42</a:t>
            </a:fld>
            <a:endParaRPr lang="en-US" altLang="zh-CN" dirty="0"/>
          </a:p>
        </p:txBody>
      </p:sp>
      <p:grpSp>
        <p:nvGrpSpPr>
          <p:cNvPr id="7" name="Group 6">
            <a:extLst>
              <a:ext uri="{FF2B5EF4-FFF2-40B4-BE49-F238E27FC236}">
                <a16:creationId xmlns:a16="http://schemas.microsoft.com/office/drawing/2014/main" id="{438409F0-1100-AE45-BFBC-64C5B3C7CB91}"/>
              </a:ext>
            </a:extLst>
          </p:cNvPr>
          <p:cNvGrpSpPr/>
          <p:nvPr/>
        </p:nvGrpSpPr>
        <p:grpSpPr>
          <a:xfrm>
            <a:off x="130689" y="3202711"/>
            <a:ext cx="3505207" cy="3478535"/>
            <a:chOff x="179512" y="3202711"/>
            <a:chExt cx="3505207" cy="3478535"/>
          </a:xfrm>
        </p:grpSpPr>
        <p:sp>
          <p:nvSpPr>
            <p:cNvPr id="14" name="Straight Connector 46"/>
            <p:cNvSpPr/>
            <p:nvPr/>
          </p:nvSpPr>
          <p:spPr>
            <a:xfrm>
              <a:off x="251048" y="6681245"/>
              <a:ext cx="343367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5" name="Straight Connector 47"/>
            <p:cNvSpPr/>
            <p:nvPr/>
          </p:nvSpPr>
          <p:spPr>
            <a:xfrm flipV="1">
              <a:off x="251047" y="3250894"/>
              <a:ext cx="1" cy="34303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6" name="Straight Connector 48"/>
            <p:cNvSpPr/>
            <p:nvPr/>
          </p:nvSpPr>
          <p:spPr>
            <a:xfrm>
              <a:off x="251048" y="3250894"/>
              <a:ext cx="343367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7" name="Straight Connector 49"/>
            <p:cNvSpPr/>
            <p:nvPr/>
          </p:nvSpPr>
          <p:spPr>
            <a:xfrm flipV="1">
              <a:off x="3684718" y="3250894"/>
              <a:ext cx="1" cy="343035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8" name="Straight Connector 50"/>
            <p:cNvSpPr/>
            <p:nvPr/>
          </p:nvSpPr>
          <p:spPr>
            <a:xfrm>
              <a:off x="251048" y="4966070"/>
              <a:ext cx="3433671" cy="0"/>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19" name="Straight Connector 51"/>
            <p:cNvSpPr/>
            <p:nvPr/>
          </p:nvSpPr>
          <p:spPr>
            <a:xfrm flipV="1">
              <a:off x="1967883" y="3250894"/>
              <a:ext cx="1" cy="3430351"/>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20" name="TextBox 52"/>
            <p:cNvSpPr txBox="1"/>
            <p:nvPr/>
          </p:nvSpPr>
          <p:spPr>
            <a:xfrm>
              <a:off x="251047" y="6109520"/>
              <a:ext cx="1033120" cy="5264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rPr dirty="0"/>
                <a:t>(0, 0)</a:t>
              </a:r>
            </a:p>
          </p:txBody>
        </p:sp>
        <p:sp>
          <p:nvSpPr>
            <p:cNvPr id="21" name="TextBox 53"/>
            <p:cNvSpPr txBox="1"/>
            <p:nvPr/>
          </p:nvSpPr>
          <p:spPr>
            <a:xfrm>
              <a:off x="1967882" y="6109520"/>
              <a:ext cx="1033120" cy="5264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rPr dirty="0"/>
                <a:t>(1, 0)</a:t>
              </a:r>
            </a:p>
          </p:txBody>
        </p:sp>
        <p:sp>
          <p:nvSpPr>
            <p:cNvPr id="22" name="TextBox 54"/>
            <p:cNvSpPr txBox="1"/>
            <p:nvPr/>
          </p:nvSpPr>
          <p:spPr>
            <a:xfrm>
              <a:off x="251047" y="4417627"/>
              <a:ext cx="1033120" cy="5264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(0, 1)</a:t>
              </a:r>
            </a:p>
          </p:txBody>
        </p:sp>
        <p:sp>
          <p:nvSpPr>
            <p:cNvPr id="23" name="TextBox 55"/>
            <p:cNvSpPr txBox="1"/>
            <p:nvPr/>
          </p:nvSpPr>
          <p:spPr>
            <a:xfrm>
              <a:off x="1931787" y="4417627"/>
              <a:ext cx="1033120" cy="5264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(1, 1)</a:t>
              </a:r>
            </a:p>
          </p:txBody>
        </p:sp>
        <p:sp>
          <p:nvSpPr>
            <p:cNvPr id="24" name="Oval 75"/>
            <p:cNvSpPr/>
            <p:nvPr/>
          </p:nvSpPr>
          <p:spPr>
            <a:xfrm>
              <a:off x="2897835" y="3822619"/>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Oval 77"/>
            <p:cNvSpPr/>
            <p:nvPr/>
          </p:nvSpPr>
          <p:spPr>
            <a:xfrm>
              <a:off x="2897835" y="4453716"/>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Oval 57"/>
            <p:cNvSpPr/>
            <p:nvPr/>
          </p:nvSpPr>
          <p:spPr>
            <a:xfrm>
              <a:off x="537186" y="5454236"/>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Oval 68"/>
            <p:cNvSpPr/>
            <p:nvPr/>
          </p:nvSpPr>
          <p:spPr>
            <a:xfrm>
              <a:off x="2397092" y="5382770"/>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Oval 69"/>
            <p:cNvSpPr/>
            <p:nvPr/>
          </p:nvSpPr>
          <p:spPr>
            <a:xfrm>
              <a:off x="2182487" y="6025961"/>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Oval 73"/>
            <p:cNvSpPr/>
            <p:nvPr/>
          </p:nvSpPr>
          <p:spPr>
            <a:xfrm>
              <a:off x="3040905" y="6311823"/>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Oval 61"/>
            <p:cNvSpPr/>
            <p:nvPr/>
          </p:nvSpPr>
          <p:spPr>
            <a:xfrm>
              <a:off x="1395604" y="3739060"/>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Oval 62"/>
            <p:cNvSpPr/>
            <p:nvPr/>
          </p:nvSpPr>
          <p:spPr>
            <a:xfrm>
              <a:off x="680256" y="4108482"/>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Oval 67"/>
            <p:cNvSpPr/>
            <p:nvPr/>
          </p:nvSpPr>
          <p:spPr>
            <a:xfrm>
              <a:off x="1252534" y="5466330"/>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TextBox 79"/>
            <p:cNvGrpSpPr/>
            <p:nvPr/>
          </p:nvGrpSpPr>
          <p:grpSpPr>
            <a:xfrm>
              <a:off x="251047" y="4894602"/>
              <a:ext cx="429210" cy="548446"/>
              <a:chOff x="0" y="-1"/>
              <a:chExt cx="457200" cy="584777"/>
            </a:xfrm>
          </p:grpSpPr>
          <p:sp>
            <p:nvSpPr>
              <p:cNvPr id="59" name="矩形"/>
              <p:cNvSpPr/>
              <p:nvPr/>
            </p:nvSpPr>
            <p:spPr>
              <a:xfrm>
                <a:off x="0" y="-1"/>
                <a:ext cx="457200" cy="584777"/>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6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5" name="TextBox 80"/>
            <p:cNvGrpSpPr/>
            <p:nvPr/>
          </p:nvGrpSpPr>
          <p:grpSpPr>
            <a:xfrm>
              <a:off x="894860" y="4917887"/>
              <a:ext cx="429210" cy="548444"/>
              <a:chOff x="0" y="0"/>
              <a:chExt cx="457200" cy="584775"/>
            </a:xfrm>
          </p:grpSpPr>
          <p:sp>
            <p:nvSpPr>
              <p:cNvPr id="57"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5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6" name="TextBox 81"/>
            <p:cNvGrpSpPr/>
            <p:nvPr/>
          </p:nvGrpSpPr>
          <p:grpSpPr>
            <a:xfrm>
              <a:off x="1967883" y="4894604"/>
              <a:ext cx="429210" cy="548444"/>
              <a:chOff x="0" y="0"/>
              <a:chExt cx="457200" cy="584775"/>
            </a:xfrm>
          </p:grpSpPr>
          <p:sp>
            <p:nvSpPr>
              <p:cNvPr id="55"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5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7" name="TextBox 82"/>
            <p:cNvGrpSpPr/>
            <p:nvPr/>
          </p:nvGrpSpPr>
          <p:grpSpPr>
            <a:xfrm>
              <a:off x="1967883" y="5466329"/>
              <a:ext cx="429210" cy="548444"/>
              <a:chOff x="0" y="0"/>
              <a:chExt cx="457200" cy="584775"/>
            </a:xfrm>
          </p:grpSpPr>
          <p:sp>
            <p:nvSpPr>
              <p:cNvPr id="53"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5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8" name="TextBox 84"/>
            <p:cNvGrpSpPr/>
            <p:nvPr/>
          </p:nvGrpSpPr>
          <p:grpSpPr>
            <a:xfrm>
              <a:off x="3040905" y="5823658"/>
              <a:ext cx="429210" cy="548444"/>
              <a:chOff x="0" y="0"/>
              <a:chExt cx="457200" cy="584775"/>
            </a:xfrm>
          </p:grpSpPr>
          <p:sp>
            <p:nvSpPr>
              <p:cNvPr id="51"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5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9" name="TextBox 85"/>
            <p:cNvGrpSpPr/>
            <p:nvPr/>
          </p:nvGrpSpPr>
          <p:grpSpPr>
            <a:xfrm>
              <a:off x="179512" y="3702970"/>
              <a:ext cx="429210" cy="548443"/>
              <a:chOff x="0" y="0"/>
              <a:chExt cx="457200" cy="584775"/>
            </a:xfrm>
          </p:grpSpPr>
          <p:sp>
            <p:nvSpPr>
              <p:cNvPr id="49"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5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0" name="TextBox 86"/>
            <p:cNvGrpSpPr/>
            <p:nvPr/>
          </p:nvGrpSpPr>
          <p:grpSpPr>
            <a:xfrm>
              <a:off x="894860" y="3250894"/>
              <a:ext cx="429210" cy="548443"/>
              <a:chOff x="0" y="0"/>
              <a:chExt cx="457200" cy="584775"/>
            </a:xfrm>
          </p:grpSpPr>
          <p:sp>
            <p:nvSpPr>
              <p:cNvPr id="47"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4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1" name="TextBox 87"/>
            <p:cNvGrpSpPr/>
            <p:nvPr/>
          </p:nvGrpSpPr>
          <p:grpSpPr>
            <a:xfrm>
              <a:off x="2540162" y="3250894"/>
              <a:ext cx="429210" cy="548443"/>
              <a:chOff x="0" y="0"/>
              <a:chExt cx="457200" cy="584775"/>
            </a:xfrm>
          </p:grpSpPr>
          <p:sp>
            <p:nvSpPr>
              <p:cNvPr id="45"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4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2" name="TextBox 88"/>
            <p:cNvGrpSpPr/>
            <p:nvPr/>
          </p:nvGrpSpPr>
          <p:grpSpPr>
            <a:xfrm>
              <a:off x="3040908" y="4060299"/>
              <a:ext cx="429210" cy="548443"/>
              <a:chOff x="0" y="0"/>
              <a:chExt cx="457200" cy="584775"/>
            </a:xfrm>
          </p:grpSpPr>
          <p:sp>
            <p:nvSpPr>
              <p:cNvPr id="43" name="矩形"/>
              <p:cNvSpPr/>
              <p:nvPr/>
            </p:nvSpPr>
            <p:spPr>
              <a:xfrm>
                <a:off x="0" y="-1"/>
                <a:ext cx="457200" cy="584777"/>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4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sp>
          <p:nvSpPr>
            <p:cNvPr id="13" name="文本"/>
            <p:cNvSpPr txBox="1"/>
            <p:nvPr/>
          </p:nvSpPr>
          <p:spPr>
            <a:xfrm>
              <a:off x="1896348" y="3202711"/>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5" name="Group 4">
            <a:extLst>
              <a:ext uri="{FF2B5EF4-FFF2-40B4-BE49-F238E27FC236}">
                <a16:creationId xmlns:a16="http://schemas.microsoft.com/office/drawing/2014/main" id="{9F55ADF7-BC88-FE4A-A46E-15F270FCEB95}"/>
              </a:ext>
            </a:extLst>
          </p:cNvPr>
          <p:cNvGrpSpPr/>
          <p:nvPr/>
        </p:nvGrpSpPr>
        <p:grpSpPr>
          <a:xfrm>
            <a:off x="1252534" y="5775473"/>
            <a:ext cx="572280" cy="619912"/>
            <a:chOff x="1252534" y="5775473"/>
            <a:chExt cx="572280" cy="619912"/>
          </a:xfrm>
        </p:grpSpPr>
        <p:sp>
          <p:nvSpPr>
            <p:cNvPr id="32" name="Oval 65"/>
            <p:cNvSpPr/>
            <p:nvPr/>
          </p:nvSpPr>
          <p:spPr>
            <a:xfrm>
              <a:off x="1681743" y="6240358"/>
              <a:ext cx="143071" cy="15502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75" name="Group 74"/>
            <p:cNvGrpSpPr/>
            <p:nvPr/>
          </p:nvGrpSpPr>
          <p:grpSpPr>
            <a:xfrm>
              <a:off x="1252534" y="5775473"/>
              <a:ext cx="429209" cy="548445"/>
              <a:chOff x="1252534" y="5775473"/>
              <a:chExt cx="429209" cy="548445"/>
            </a:xfrm>
          </p:grpSpPr>
          <p:sp>
            <p:nvSpPr>
              <p:cNvPr id="10" name="矩形"/>
              <p:cNvSpPr/>
              <p:nvPr/>
            </p:nvSpPr>
            <p:spPr>
              <a:xfrm>
                <a:off x="1252534" y="5775473"/>
                <a:ext cx="429209" cy="548445"/>
              </a:xfrm>
              <a:prstGeom prst="rect">
                <a:avLst/>
              </a:prstGeom>
              <a:blipFill rotWithShape="1">
                <a:blip r:embed="rId12"/>
                <a:srcRect/>
                <a:stretch>
                  <a:fillRect/>
                </a:stretch>
              </a:blipFill>
              <a:ln w="12700" cap="flat">
                <a:noFill/>
                <a:miter lim="400000"/>
              </a:ln>
              <a:effectLst/>
            </p:spPr>
            <p:txBody>
              <a:bodyPr wrap="square" lIns="45719" tIns="45719" rIns="45719" bIns="45719" numCol="1" anchor="t">
                <a:noAutofit/>
              </a:bodyPr>
              <a:lstStyle/>
              <a:p>
                <a:endParaRPr/>
              </a:p>
            </p:txBody>
          </p:sp>
          <p:sp>
            <p:nvSpPr>
              <p:cNvPr id="11" name="文本"/>
              <p:cNvSpPr txBox="1"/>
              <p:nvPr/>
            </p:nvSpPr>
            <p:spPr>
              <a:xfrm>
                <a:off x="1252534" y="577547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851920" y="3844660"/>
            <a:ext cx="5791200" cy="217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4938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of Hamming Ranking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Hamming distance is coarse-grained</a:t>
                </a:r>
              </a:p>
              <a:p>
                <a:pPr lvl="1"/>
                <a:r>
                  <a:rPr lang="en-US" dirty="0"/>
                  <a:t>Bucket (0, 1) and (1, 0) have the same hamming distance 1 to the query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𝑞</m:t>
                        </m:r>
                      </m:e>
                      <m:sub>
                        <m:r>
                          <a:rPr lang="en-US" b="0" i="1" smtClean="0">
                            <a:latin typeface="Cambria Math"/>
                          </a:rPr>
                          <m:t>1</m:t>
                        </m:r>
                      </m:sub>
                    </m:sSub>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1333" t="-133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43</a:t>
            </a:fld>
            <a:endParaRPr lang="en-US" altLang="zh-CN" dirty="0"/>
          </a:p>
        </p:txBody>
      </p:sp>
      <p:grpSp>
        <p:nvGrpSpPr>
          <p:cNvPr id="5" name="Group 93"/>
          <p:cNvGrpSpPr/>
          <p:nvPr/>
        </p:nvGrpSpPr>
        <p:grpSpPr>
          <a:xfrm>
            <a:off x="338942" y="2678744"/>
            <a:ext cx="3505205" cy="3478534"/>
            <a:chOff x="-1" y="-1"/>
            <a:chExt cx="3733802" cy="3708977"/>
          </a:xfrm>
        </p:grpSpPr>
        <p:grpSp>
          <p:nvGrpSpPr>
            <p:cNvPr id="6" name="Group 89"/>
            <p:cNvGrpSpPr/>
            <p:nvPr/>
          </p:nvGrpSpPr>
          <p:grpSpPr>
            <a:xfrm>
              <a:off x="-1" y="51375"/>
              <a:ext cx="3733802" cy="3657601"/>
              <a:chOff x="0" y="0"/>
              <a:chExt cx="3733800" cy="3657600"/>
            </a:xfrm>
          </p:grpSpPr>
          <p:sp>
            <p:nvSpPr>
              <p:cNvPr id="14" name="Straight Connector 46"/>
              <p:cNvSpPr/>
              <p:nvPr/>
            </p:nvSpPr>
            <p:spPr>
              <a:xfrm>
                <a:off x="76200" y="3657600"/>
                <a:ext cx="365760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5" name="Straight Connector 47"/>
              <p:cNvSpPr/>
              <p:nvPr/>
            </p:nvSpPr>
            <p:spPr>
              <a:xfrm flipV="1">
                <a:off x="76199" y="-1"/>
                <a:ext cx="1" cy="365760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6" name="Straight Connector 48"/>
              <p:cNvSpPr/>
              <p:nvPr/>
            </p:nvSpPr>
            <p:spPr>
              <a:xfrm>
                <a:off x="76200" y="-1"/>
                <a:ext cx="365760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7" name="Straight Connector 49"/>
              <p:cNvSpPr/>
              <p:nvPr/>
            </p:nvSpPr>
            <p:spPr>
              <a:xfrm flipV="1">
                <a:off x="3733800" y="-1"/>
                <a:ext cx="1" cy="365760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8" name="Straight Connector 50"/>
              <p:cNvSpPr/>
              <p:nvPr/>
            </p:nvSpPr>
            <p:spPr>
              <a:xfrm>
                <a:off x="76200" y="1828800"/>
                <a:ext cx="3657601" cy="0"/>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19" name="Straight Connector 51"/>
              <p:cNvSpPr/>
              <p:nvPr/>
            </p:nvSpPr>
            <p:spPr>
              <a:xfrm flipV="1">
                <a:off x="1905000" y="-1"/>
                <a:ext cx="1" cy="3657601"/>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20" name="TextBox 52"/>
              <p:cNvSpPr txBox="1"/>
              <p:nvPr/>
            </p:nvSpPr>
            <p:spPr>
              <a:xfrm>
                <a:off x="76199" y="3048000"/>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(0, 0)</a:t>
                </a:r>
              </a:p>
            </p:txBody>
          </p:sp>
          <p:sp>
            <p:nvSpPr>
              <p:cNvPr id="21" name="TextBox 53"/>
              <p:cNvSpPr txBox="1"/>
              <p:nvPr/>
            </p:nvSpPr>
            <p:spPr>
              <a:xfrm>
                <a:off x="1904999" y="3048000"/>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(1, 0)</a:t>
                </a:r>
              </a:p>
            </p:txBody>
          </p:sp>
          <p:sp>
            <p:nvSpPr>
              <p:cNvPr id="22" name="TextBox 54"/>
              <p:cNvSpPr txBox="1"/>
              <p:nvPr/>
            </p:nvSpPr>
            <p:spPr>
              <a:xfrm>
                <a:off x="76199" y="1244024"/>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(0, 1)</a:t>
                </a:r>
              </a:p>
            </p:txBody>
          </p:sp>
          <p:sp>
            <p:nvSpPr>
              <p:cNvPr id="23" name="TextBox 55"/>
              <p:cNvSpPr txBox="1"/>
              <p:nvPr/>
            </p:nvSpPr>
            <p:spPr>
              <a:xfrm>
                <a:off x="1866550" y="1244024"/>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(1, 1)</a:t>
                </a:r>
              </a:p>
            </p:txBody>
          </p:sp>
          <p:sp>
            <p:nvSpPr>
              <p:cNvPr id="24" name="Oval 75"/>
              <p:cNvSpPr/>
              <p:nvPr/>
            </p:nvSpPr>
            <p:spPr>
              <a:xfrm>
                <a:off x="2895600" y="609599"/>
                <a:ext cx="152401" cy="16529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Oval 77"/>
              <p:cNvSpPr/>
              <p:nvPr/>
            </p:nvSpPr>
            <p:spPr>
              <a:xfrm>
                <a:off x="2895600" y="1282504"/>
                <a:ext cx="152401" cy="16529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Oval 57"/>
              <p:cNvSpPr/>
              <p:nvPr/>
            </p:nvSpPr>
            <p:spPr>
              <a:xfrm>
                <a:off x="380999" y="2349305"/>
                <a:ext cx="152401" cy="16529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Oval 68"/>
              <p:cNvSpPr/>
              <p:nvPr/>
            </p:nvSpPr>
            <p:spPr>
              <a:xfrm>
                <a:off x="2362200" y="22731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Oval 69"/>
              <p:cNvSpPr/>
              <p:nvPr/>
            </p:nvSpPr>
            <p:spPr>
              <a:xfrm>
                <a:off x="2133600" y="29589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Oval 73"/>
              <p:cNvSpPr/>
              <p:nvPr/>
            </p:nvSpPr>
            <p:spPr>
              <a:xfrm>
                <a:off x="3048000" y="32637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Oval 61"/>
              <p:cNvSpPr/>
              <p:nvPr/>
            </p:nvSpPr>
            <p:spPr>
              <a:xfrm>
                <a:off x="1295399" y="520504"/>
                <a:ext cx="152401" cy="16529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Oval 62"/>
              <p:cNvSpPr/>
              <p:nvPr/>
            </p:nvSpPr>
            <p:spPr>
              <a:xfrm>
                <a:off x="533399" y="914399"/>
                <a:ext cx="152401" cy="16529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Oval 65"/>
              <p:cNvSpPr/>
              <p:nvPr/>
            </p:nvSpPr>
            <p:spPr>
              <a:xfrm>
                <a:off x="1600199" y="3187505"/>
                <a:ext cx="152401" cy="16529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Oval 67"/>
              <p:cNvSpPr/>
              <p:nvPr/>
            </p:nvSpPr>
            <p:spPr>
              <a:xfrm>
                <a:off x="1142999" y="2362200"/>
                <a:ext cx="152401" cy="16529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TextBox 79"/>
              <p:cNvGrpSpPr/>
              <p:nvPr/>
            </p:nvGrpSpPr>
            <p:grpSpPr>
              <a:xfrm>
                <a:off x="76199" y="1752599"/>
                <a:ext cx="457201" cy="584777"/>
                <a:chOff x="0" y="0"/>
                <a:chExt cx="457200" cy="584775"/>
              </a:xfrm>
            </p:grpSpPr>
            <p:sp>
              <p:nvSpPr>
                <p:cNvPr id="59"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6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5" name="TextBox 80"/>
              <p:cNvGrpSpPr/>
              <p:nvPr/>
            </p:nvGrpSpPr>
            <p:grpSpPr>
              <a:xfrm>
                <a:off x="761999" y="1777424"/>
                <a:ext cx="457201" cy="584777"/>
                <a:chOff x="0" y="0"/>
                <a:chExt cx="457200" cy="584775"/>
              </a:xfrm>
            </p:grpSpPr>
            <p:sp>
              <p:nvSpPr>
                <p:cNvPr id="57"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5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6" name="TextBox 81"/>
              <p:cNvGrpSpPr/>
              <p:nvPr/>
            </p:nvGrpSpPr>
            <p:grpSpPr>
              <a:xfrm>
                <a:off x="1905000" y="1752599"/>
                <a:ext cx="457201" cy="584777"/>
                <a:chOff x="0" y="0"/>
                <a:chExt cx="457200" cy="584775"/>
              </a:xfrm>
            </p:grpSpPr>
            <p:sp>
              <p:nvSpPr>
                <p:cNvPr id="55"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5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7" name="TextBox 82"/>
              <p:cNvGrpSpPr/>
              <p:nvPr/>
            </p:nvGrpSpPr>
            <p:grpSpPr>
              <a:xfrm>
                <a:off x="1905000" y="2362199"/>
                <a:ext cx="457201" cy="584777"/>
                <a:chOff x="0" y="0"/>
                <a:chExt cx="457200" cy="584775"/>
              </a:xfrm>
            </p:grpSpPr>
            <p:sp>
              <p:nvSpPr>
                <p:cNvPr id="53"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5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8" name="TextBox 84"/>
              <p:cNvGrpSpPr/>
              <p:nvPr/>
            </p:nvGrpSpPr>
            <p:grpSpPr>
              <a:xfrm>
                <a:off x="3048000" y="2743199"/>
                <a:ext cx="457201" cy="584777"/>
                <a:chOff x="0" y="0"/>
                <a:chExt cx="457200" cy="584775"/>
              </a:xfrm>
            </p:grpSpPr>
            <p:sp>
              <p:nvSpPr>
                <p:cNvPr id="51"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5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9" name="TextBox 85"/>
              <p:cNvGrpSpPr/>
              <p:nvPr/>
            </p:nvGrpSpPr>
            <p:grpSpPr>
              <a:xfrm>
                <a:off x="-1" y="482024"/>
                <a:ext cx="457201" cy="584776"/>
                <a:chOff x="0" y="0"/>
                <a:chExt cx="457200" cy="584775"/>
              </a:xfrm>
            </p:grpSpPr>
            <p:sp>
              <p:nvSpPr>
                <p:cNvPr id="49"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5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0" name="TextBox 86"/>
              <p:cNvGrpSpPr/>
              <p:nvPr/>
            </p:nvGrpSpPr>
            <p:grpSpPr>
              <a:xfrm>
                <a:off x="761999" y="-1"/>
                <a:ext cx="457201" cy="584776"/>
                <a:chOff x="0" y="0"/>
                <a:chExt cx="457200" cy="584775"/>
              </a:xfrm>
            </p:grpSpPr>
            <p:sp>
              <p:nvSpPr>
                <p:cNvPr id="47"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4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1" name="TextBox 87"/>
              <p:cNvGrpSpPr/>
              <p:nvPr/>
            </p:nvGrpSpPr>
            <p:grpSpPr>
              <a:xfrm>
                <a:off x="2514600" y="-1"/>
                <a:ext cx="457201" cy="584776"/>
                <a:chOff x="0" y="0"/>
                <a:chExt cx="457200" cy="584775"/>
              </a:xfrm>
            </p:grpSpPr>
            <p:sp>
              <p:nvSpPr>
                <p:cNvPr id="45" name="矩形"/>
                <p:cNvSpPr/>
                <p:nvPr/>
              </p:nvSpPr>
              <p:spPr>
                <a:xfrm>
                  <a:off x="0" y="-1"/>
                  <a:ext cx="457200" cy="584777"/>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4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2" name="TextBox 88"/>
              <p:cNvGrpSpPr/>
              <p:nvPr/>
            </p:nvGrpSpPr>
            <p:grpSpPr>
              <a:xfrm>
                <a:off x="3048000" y="863024"/>
                <a:ext cx="457201" cy="584776"/>
                <a:chOff x="0" y="0"/>
                <a:chExt cx="457200" cy="584775"/>
              </a:xfrm>
            </p:grpSpPr>
            <p:sp>
              <p:nvSpPr>
                <p:cNvPr id="43" name="矩形"/>
                <p:cNvSpPr/>
                <p:nvPr/>
              </p:nvSpPr>
              <p:spPr>
                <a:xfrm>
                  <a:off x="0" y="-1"/>
                  <a:ext cx="457200" cy="584777"/>
                </a:xfrm>
                <a:prstGeom prst="rect">
                  <a:avLst/>
                </a:prstGeom>
                <a:blipFill rotWithShape="1">
                  <a:blip r:embed="rId12"/>
                  <a:srcRect/>
                  <a:stretch>
                    <a:fillRect/>
                  </a:stretch>
                </a:blipFill>
                <a:ln w="12700" cap="flat">
                  <a:noFill/>
                  <a:miter lim="400000"/>
                </a:ln>
                <a:effectLst/>
              </p:spPr>
              <p:txBody>
                <a:bodyPr wrap="square" lIns="45719" tIns="45719" rIns="45719" bIns="45719" numCol="1" anchor="t">
                  <a:noAutofit/>
                </a:bodyPr>
                <a:lstStyle/>
                <a:p>
                  <a:endParaRPr/>
                </a:p>
              </p:txBody>
            </p:sp>
            <p:sp>
              <p:nvSpPr>
                <p:cNvPr id="4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sp>
          <p:nvSpPr>
            <p:cNvPr id="13" name="文本"/>
            <p:cNvSpPr txBox="1"/>
            <p:nvPr/>
          </p:nvSpPr>
          <p:spPr>
            <a:xfrm>
              <a:off x="1828800" y="-1"/>
              <a:ext cx="457200" cy="3581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nvGrpSpPr>
            <p:cNvPr id="9" name="TextBox 92"/>
            <p:cNvGrpSpPr/>
            <p:nvPr/>
          </p:nvGrpSpPr>
          <p:grpSpPr>
            <a:xfrm>
              <a:off x="1142999" y="2743200"/>
              <a:ext cx="457201" cy="584776"/>
              <a:chOff x="0" y="0"/>
              <a:chExt cx="457200" cy="584775"/>
            </a:xfrm>
          </p:grpSpPr>
          <p:sp>
            <p:nvSpPr>
              <p:cNvPr id="10" name="矩形"/>
              <p:cNvSpPr/>
              <p:nvPr/>
            </p:nvSpPr>
            <p:spPr>
              <a:xfrm>
                <a:off x="0" y="-1"/>
                <a:ext cx="457200" cy="584777"/>
              </a:xfrm>
              <a:prstGeom prst="rect">
                <a:avLst/>
              </a:prstGeom>
              <a:blipFill rotWithShape="1">
                <a:blip r:embed="rId13"/>
                <a:srcRect/>
                <a:stretch>
                  <a:fillRect/>
                </a:stretch>
              </a:blipFill>
              <a:ln w="12700" cap="flat">
                <a:noFill/>
                <a:miter lim="400000"/>
              </a:ln>
              <a:effectLst/>
            </p:spPr>
            <p:txBody>
              <a:bodyPr wrap="square" lIns="45719" tIns="45719" rIns="45719" bIns="45719" numCol="1" anchor="t">
                <a:noAutofit/>
              </a:bodyPr>
              <a:lstStyle/>
              <a:p>
                <a:endParaRPr/>
              </a:p>
            </p:txBody>
          </p:sp>
          <p:sp>
            <p:nvSpPr>
              <p:cNvPr id="11"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graphicFrame>
        <p:nvGraphicFramePr>
          <p:cNvPr id="61" name="Chart 60"/>
          <p:cNvGraphicFramePr>
            <a:graphicFrameLocks/>
          </p:cNvGraphicFramePr>
          <p:nvPr>
            <p:extLst>
              <p:ext uri="{D42A27DB-BD31-4B8C-83A1-F6EECF244321}">
                <p14:modId xmlns:p14="http://schemas.microsoft.com/office/powerpoint/2010/main" val="671365999"/>
              </p:ext>
            </p:extLst>
          </p:nvPr>
        </p:nvGraphicFramePr>
        <p:xfrm>
          <a:off x="4355976" y="2952966"/>
          <a:ext cx="4518660" cy="2743200"/>
        </p:xfrm>
        <a:graphic>
          <a:graphicData uri="http://schemas.openxmlformats.org/drawingml/2006/chart">
            <c:chart xmlns:c="http://schemas.openxmlformats.org/drawingml/2006/chart" xmlns:r="http://schemas.openxmlformats.org/officeDocument/2006/relationships" r:id="rId14"/>
          </a:graphicData>
        </a:graphic>
      </p:graphicFrame>
      <p:sp>
        <p:nvSpPr>
          <p:cNvPr id="7" name="TextBox 6"/>
          <p:cNvSpPr txBox="1"/>
          <p:nvPr/>
        </p:nvSpPr>
        <p:spPr>
          <a:xfrm>
            <a:off x="6012160" y="5692222"/>
            <a:ext cx="2088232" cy="338554"/>
          </a:xfrm>
          <a:prstGeom prst="rect">
            <a:avLst/>
          </a:prstGeom>
          <a:noFill/>
        </p:spPr>
        <p:txBody>
          <a:bodyPr wrap="square" rtlCol="0">
            <a:spAutoFit/>
          </a:bodyPr>
          <a:lstStyle/>
          <a:p>
            <a:r>
              <a:rPr lang="en-HK" sz="1600" dirty="0"/>
              <a:t>(code length: 20)</a:t>
            </a:r>
            <a:endParaRPr lang="en-US" sz="1600" dirty="0"/>
          </a:p>
        </p:txBody>
      </p:sp>
    </p:spTree>
    <p:extLst>
      <p:ext uri="{BB962C8B-B14F-4D97-AF65-F5344CB8AC3E}">
        <p14:creationId xmlns:p14="http://schemas.microsoft.com/office/powerpoint/2010/main" val="66234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1" grpId="0">
        <p:bldAsOne/>
      </p:bldGraphic>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Quantization Distance (QD)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buFont typeface="Arial" panose="020B0604020202020204" pitchFamily="34" charset="0"/>
                  <a:buChar char="•"/>
                </a:pPr>
                <a:r>
                  <a:rPr lang="en-US" dirty="0"/>
                  <a:t>Quantization Distance</a:t>
                </a:r>
              </a:p>
              <a:p>
                <a:pPr lvl="1"/>
                <a14:m>
                  <m:oMath xmlns:m="http://schemas.openxmlformats.org/officeDocument/2006/math">
                    <m:r>
                      <a:rPr lang="en-US" b="0" i="1" smtClean="0">
                        <a:latin typeface="Cambria Math"/>
                      </a:rPr>
                      <m:t>𝑑𝑖𝑠𝑡</m:t>
                    </m:r>
                    <m:d>
                      <m:dPr>
                        <m:ctrlPr>
                          <a:rPr lang="en-US" b="0" i="1" smtClean="0">
                            <a:latin typeface="Cambria Math" panose="02040503050406030204" pitchFamily="18" charset="0"/>
                          </a:rPr>
                        </m:ctrlPr>
                      </m:dPr>
                      <m:e>
                        <m:r>
                          <a:rPr lang="en-US" b="0" i="1" smtClean="0">
                            <a:latin typeface="Cambria Math"/>
                          </a:rPr>
                          <m:t>𝑞</m:t>
                        </m:r>
                        <m:r>
                          <a:rPr lang="en-US" b="0" i="1" smtClean="0">
                            <a:latin typeface="Cambria Math"/>
                          </a:rPr>
                          <m:t>, </m:t>
                        </m:r>
                        <m:r>
                          <a:rPr lang="en-US" b="0" i="1" smtClean="0">
                            <a:latin typeface="Cambria Math"/>
                          </a:rPr>
                          <m:t>𝑏</m:t>
                        </m:r>
                      </m:e>
                    </m:d>
                    <m:r>
                      <a:rPr lang="en-US" b="0" i="1" smtClean="0">
                        <a:latin typeface="Cambria Math"/>
                      </a:rPr>
                      <m:t>= </m:t>
                    </m:r>
                    <m:nary>
                      <m:naryPr>
                        <m:chr m:val="∑"/>
                        <m:ctrlPr>
                          <a:rPr lang="en-US" b="0" i="1" smtClean="0">
                            <a:latin typeface="Cambria Math" panose="02040503050406030204" pitchFamily="18" charset="0"/>
                          </a:rPr>
                        </m:ctrlPr>
                      </m:naryPr>
                      <m:sub>
                        <m:r>
                          <m:rPr>
                            <m:brk m:alnAt="23"/>
                          </m:rPr>
                          <a:rPr lang="en-US" b="0" i="1" smtClean="0">
                            <a:latin typeface="Cambria Math"/>
                          </a:rPr>
                          <m:t>𝑖</m:t>
                        </m:r>
                        <m:r>
                          <a:rPr lang="en-US" b="0" i="1" smtClean="0">
                            <a:latin typeface="Cambria Math"/>
                          </a:rPr>
                          <m:t>=1</m:t>
                        </m:r>
                      </m:sub>
                      <m:sup>
                        <m:r>
                          <a:rPr lang="en-US" b="0" i="1" smtClean="0">
                            <a:latin typeface="Cambria Math"/>
                          </a:rPr>
                          <m:t>𝑚</m:t>
                        </m:r>
                      </m:sup>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a:rPr>
                                  <m:t>𝑐</m:t>
                                </m:r>
                              </m:e>
                              <m:sub>
                                <m:r>
                                  <a:rPr lang="en-US" b="0" i="1" smtClean="0">
                                    <a:latin typeface="Cambria Math"/>
                                  </a:rPr>
                                  <m:t>𝑖</m:t>
                                </m:r>
                              </m:sub>
                            </m:sSub>
                            <m:d>
                              <m:dPr>
                                <m:ctrlPr>
                                  <a:rPr lang="en-US" b="0" i="1" smtClean="0">
                                    <a:latin typeface="Cambria Math" panose="02040503050406030204" pitchFamily="18" charset="0"/>
                                  </a:rPr>
                                </m:ctrlPr>
                              </m:dPr>
                              <m:e>
                                <m:r>
                                  <a:rPr lang="en-US" b="0" i="1" smtClean="0">
                                    <a:latin typeface="Cambria Math"/>
                                  </a:rPr>
                                  <m:t>𝑞</m:t>
                                </m:r>
                              </m:e>
                            </m:d>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𝑏</m:t>
                                </m:r>
                              </m:e>
                              <m:sub>
                                <m:r>
                                  <a:rPr lang="en-US" b="0" i="1" smtClean="0">
                                    <a:latin typeface="Cambria Math"/>
                                    <a:ea typeface="Cambria Math"/>
                                  </a:rPr>
                                  <m:t>𝑖</m:t>
                                </m:r>
                              </m:sub>
                            </m:sSub>
                          </m:e>
                        </m:d>
                        <m:r>
                          <a:rPr lang="en-US" b="0" i="1" smtClean="0">
                            <a:latin typeface="Cambria Math"/>
                            <a:ea typeface="Cambria Math"/>
                          </a:rPr>
                          <m:t>∗|</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𝑝</m:t>
                            </m:r>
                          </m:e>
                          <m:sub>
                            <m:r>
                              <a:rPr lang="en-US" b="0" i="1" smtClean="0">
                                <a:latin typeface="Cambria Math"/>
                                <a:ea typeface="Cambria Math"/>
                              </a:rPr>
                              <m:t>𝑖</m:t>
                            </m:r>
                          </m:sub>
                        </m:sSub>
                        <m:r>
                          <a:rPr lang="en-US" b="0" i="1" smtClean="0">
                            <a:latin typeface="Cambria Math"/>
                            <a:ea typeface="Cambria Math"/>
                          </a:rPr>
                          <m:t>(</m:t>
                        </m:r>
                        <m:r>
                          <a:rPr lang="en-US" b="0" i="1" smtClean="0">
                            <a:latin typeface="Cambria Math"/>
                            <a:ea typeface="Cambria Math"/>
                          </a:rPr>
                          <m:t>𝑞</m:t>
                        </m:r>
                        <m:r>
                          <a:rPr lang="en-US" b="0" i="1" smtClean="0">
                            <a:latin typeface="Cambria Math"/>
                            <a:ea typeface="Cambria Math"/>
                          </a:rPr>
                          <m:t>)|</m:t>
                        </m:r>
                      </m:e>
                    </m:nary>
                  </m:oMath>
                </a14:m>
                <a:endParaRPr lang="en-US" b="0"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389" t="-150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44</a:t>
            </a:fld>
            <a:endParaRPr lang="en-US" altLang="zh-CN" dirty="0"/>
          </a:p>
        </p:txBody>
      </p:sp>
      <p:grpSp>
        <p:nvGrpSpPr>
          <p:cNvPr id="6" name="Group 89"/>
          <p:cNvGrpSpPr/>
          <p:nvPr/>
        </p:nvGrpSpPr>
        <p:grpSpPr>
          <a:xfrm>
            <a:off x="355193" y="2541080"/>
            <a:ext cx="3505205" cy="3430350"/>
            <a:chOff x="0" y="0"/>
            <a:chExt cx="3733800" cy="3657600"/>
          </a:xfrm>
        </p:grpSpPr>
        <p:sp>
          <p:nvSpPr>
            <p:cNvPr id="14" name="Straight Connector 46"/>
            <p:cNvSpPr/>
            <p:nvPr/>
          </p:nvSpPr>
          <p:spPr>
            <a:xfrm>
              <a:off x="76200" y="3657600"/>
              <a:ext cx="365760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5" name="Straight Connector 47"/>
            <p:cNvSpPr/>
            <p:nvPr/>
          </p:nvSpPr>
          <p:spPr>
            <a:xfrm flipV="1">
              <a:off x="76199" y="-1"/>
              <a:ext cx="1" cy="365760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6" name="Straight Connector 48"/>
            <p:cNvSpPr/>
            <p:nvPr/>
          </p:nvSpPr>
          <p:spPr>
            <a:xfrm>
              <a:off x="76200" y="-1"/>
              <a:ext cx="3657601" cy="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7" name="Straight Connector 49"/>
            <p:cNvSpPr/>
            <p:nvPr/>
          </p:nvSpPr>
          <p:spPr>
            <a:xfrm flipV="1">
              <a:off x="3733800" y="-1"/>
              <a:ext cx="1" cy="3657601"/>
            </a:xfrm>
            <a:prstGeom prst="line">
              <a:avLst/>
            </a:prstGeom>
            <a:noFill/>
            <a:ln w="12700" cap="flat">
              <a:solidFill>
                <a:srgbClr val="000000"/>
              </a:solidFill>
              <a:prstDash val="solid"/>
              <a:round/>
            </a:ln>
            <a:effectLst/>
          </p:spPr>
          <p:txBody>
            <a:bodyPr wrap="square" lIns="45719" tIns="45719" rIns="45719" bIns="45719" numCol="1" anchor="t">
              <a:noAutofit/>
            </a:bodyPr>
            <a:lstStyle/>
            <a:p>
              <a:endParaRPr/>
            </a:p>
          </p:txBody>
        </p:sp>
        <p:sp>
          <p:nvSpPr>
            <p:cNvPr id="18" name="Straight Connector 50"/>
            <p:cNvSpPr/>
            <p:nvPr/>
          </p:nvSpPr>
          <p:spPr>
            <a:xfrm>
              <a:off x="76200" y="1828800"/>
              <a:ext cx="3657601" cy="0"/>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19" name="Straight Connector 51"/>
            <p:cNvSpPr/>
            <p:nvPr/>
          </p:nvSpPr>
          <p:spPr>
            <a:xfrm flipV="1">
              <a:off x="1905000" y="-1"/>
              <a:ext cx="1" cy="3657601"/>
            </a:xfrm>
            <a:prstGeom prst="line">
              <a:avLst/>
            </a:prstGeom>
            <a:noFill/>
            <a:ln w="12700" cap="flat">
              <a:solidFill>
                <a:srgbClr val="000000"/>
              </a:solidFill>
              <a:prstDash val="dash"/>
              <a:round/>
            </a:ln>
            <a:effectLst/>
          </p:spPr>
          <p:txBody>
            <a:bodyPr wrap="square" lIns="45719" tIns="45719" rIns="45719" bIns="45719" numCol="1" anchor="t">
              <a:noAutofit/>
            </a:bodyPr>
            <a:lstStyle/>
            <a:p>
              <a:endParaRPr/>
            </a:p>
          </p:txBody>
        </p:sp>
        <p:sp>
          <p:nvSpPr>
            <p:cNvPr id="20" name="TextBox 52"/>
            <p:cNvSpPr txBox="1"/>
            <p:nvPr/>
          </p:nvSpPr>
          <p:spPr>
            <a:xfrm>
              <a:off x="76199" y="3048000"/>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(0, 0)</a:t>
              </a:r>
            </a:p>
          </p:txBody>
        </p:sp>
        <p:sp>
          <p:nvSpPr>
            <p:cNvPr id="21" name="TextBox 53"/>
            <p:cNvSpPr txBox="1"/>
            <p:nvPr/>
          </p:nvSpPr>
          <p:spPr>
            <a:xfrm>
              <a:off x="1904999" y="3048000"/>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(1, 0)</a:t>
              </a:r>
            </a:p>
          </p:txBody>
        </p:sp>
        <p:sp>
          <p:nvSpPr>
            <p:cNvPr id="22" name="TextBox 54"/>
            <p:cNvSpPr txBox="1"/>
            <p:nvPr/>
          </p:nvSpPr>
          <p:spPr>
            <a:xfrm>
              <a:off x="76199" y="1244024"/>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rPr dirty="0"/>
                <a:t>(0, 1)</a:t>
              </a:r>
            </a:p>
          </p:txBody>
        </p:sp>
        <p:sp>
          <p:nvSpPr>
            <p:cNvPr id="23" name="TextBox 55"/>
            <p:cNvSpPr txBox="1"/>
            <p:nvPr/>
          </p:nvSpPr>
          <p:spPr>
            <a:xfrm>
              <a:off x="1866550" y="1244024"/>
              <a:ext cx="1100496" cy="5613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t>(1, 1)</a:t>
              </a:r>
            </a:p>
          </p:txBody>
        </p:sp>
        <p:sp>
          <p:nvSpPr>
            <p:cNvPr id="24" name="Oval 75"/>
            <p:cNvSpPr/>
            <p:nvPr/>
          </p:nvSpPr>
          <p:spPr>
            <a:xfrm>
              <a:off x="2895600" y="609599"/>
              <a:ext cx="152401" cy="16529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5" name="Oval 77"/>
            <p:cNvSpPr/>
            <p:nvPr/>
          </p:nvSpPr>
          <p:spPr>
            <a:xfrm>
              <a:off x="2895600" y="1282504"/>
              <a:ext cx="152401" cy="16529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6" name="Oval 57"/>
            <p:cNvSpPr/>
            <p:nvPr/>
          </p:nvSpPr>
          <p:spPr>
            <a:xfrm>
              <a:off x="380999" y="2349305"/>
              <a:ext cx="152401" cy="16529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7" name="Oval 68"/>
            <p:cNvSpPr/>
            <p:nvPr/>
          </p:nvSpPr>
          <p:spPr>
            <a:xfrm>
              <a:off x="2362200" y="22731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8" name="Oval 69"/>
            <p:cNvSpPr/>
            <p:nvPr/>
          </p:nvSpPr>
          <p:spPr>
            <a:xfrm>
              <a:off x="2133600" y="29589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9" name="Oval 73"/>
            <p:cNvSpPr/>
            <p:nvPr/>
          </p:nvSpPr>
          <p:spPr>
            <a:xfrm>
              <a:off x="3048000" y="3263705"/>
              <a:ext cx="152401" cy="16529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0" name="Oval 61"/>
            <p:cNvSpPr/>
            <p:nvPr/>
          </p:nvSpPr>
          <p:spPr>
            <a:xfrm>
              <a:off x="1295399" y="520504"/>
              <a:ext cx="152401" cy="16529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1" name="Oval 62"/>
            <p:cNvSpPr/>
            <p:nvPr/>
          </p:nvSpPr>
          <p:spPr>
            <a:xfrm>
              <a:off x="533399" y="914399"/>
              <a:ext cx="152401" cy="16529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2" name="Oval 65"/>
            <p:cNvSpPr/>
            <p:nvPr/>
          </p:nvSpPr>
          <p:spPr>
            <a:xfrm>
              <a:off x="1600199" y="3187505"/>
              <a:ext cx="152401" cy="16529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33" name="Oval 67"/>
            <p:cNvSpPr/>
            <p:nvPr/>
          </p:nvSpPr>
          <p:spPr>
            <a:xfrm>
              <a:off x="1142999" y="2362200"/>
              <a:ext cx="152401" cy="16529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34" name="TextBox 79"/>
            <p:cNvGrpSpPr/>
            <p:nvPr/>
          </p:nvGrpSpPr>
          <p:grpSpPr>
            <a:xfrm>
              <a:off x="76199" y="1752599"/>
              <a:ext cx="457201" cy="584777"/>
              <a:chOff x="0" y="0"/>
              <a:chExt cx="457200" cy="584775"/>
            </a:xfrm>
          </p:grpSpPr>
          <p:sp>
            <p:nvSpPr>
              <p:cNvPr id="59"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6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5" name="TextBox 80"/>
            <p:cNvGrpSpPr/>
            <p:nvPr/>
          </p:nvGrpSpPr>
          <p:grpSpPr>
            <a:xfrm>
              <a:off x="761999" y="1777424"/>
              <a:ext cx="457201" cy="584777"/>
              <a:chOff x="0" y="0"/>
              <a:chExt cx="457200" cy="584775"/>
            </a:xfrm>
          </p:grpSpPr>
          <p:sp>
            <p:nvSpPr>
              <p:cNvPr id="57"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5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6" name="TextBox 81"/>
            <p:cNvGrpSpPr/>
            <p:nvPr/>
          </p:nvGrpSpPr>
          <p:grpSpPr>
            <a:xfrm>
              <a:off x="1905000" y="1752599"/>
              <a:ext cx="457201" cy="584777"/>
              <a:chOff x="0" y="0"/>
              <a:chExt cx="457200" cy="584775"/>
            </a:xfrm>
          </p:grpSpPr>
          <p:sp>
            <p:nvSpPr>
              <p:cNvPr id="55"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5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7" name="TextBox 82"/>
            <p:cNvGrpSpPr/>
            <p:nvPr/>
          </p:nvGrpSpPr>
          <p:grpSpPr>
            <a:xfrm>
              <a:off x="1905000" y="2362199"/>
              <a:ext cx="457201" cy="584777"/>
              <a:chOff x="0" y="0"/>
              <a:chExt cx="457200" cy="584775"/>
            </a:xfrm>
          </p:grpSpPr>
          <p:sp>
            <p:nvSpPr>
              <p:cNvPr id="53"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5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8" name="TextBox 84"/>
            <p:cNvGrpSpPr/>
            <p:nvPr/>
          </p:nvGrpSpPr>
          <p:grpSpPr>
            <a:xfrm>
              <a:off x="3048000" y="2743199"/>
              <a:ext cx="457201" cy="584777"/>
              <a:chOff x="0" y="0"/>
              <a:chExt cx="457200" cy="584775"/>
            </a:xfrm>
          </p:grpSpPr>
          <p:sp>
            <p:nvSpPr>
              <p:cNvPr id="51"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5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9" name="TextBox 85"/>
            <p:cNvGrpSpPr/>
            <p:nvPr/>
          </p:nvGrpSpPr>
          <p:grpSpPr>
            <a:xfrm>
              <a:off x="-1" y="482024"/>
              <a:ext cx="457201" cy="584776"/>
              <a:chOff x="0" y="0"/>
              <a:chExt cx="457200" cy="584775"/>
            </a:xfrm>
          </p:grpSpPr>
          <p:sp>
            <p:nvSpPr>
              <p:cNvPr id="49"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5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0" name="TextBox 86"/>
            <p:cNvGrpSpPr/>
            <p:nvPr/>
          </p:nvGrpSpPr>
          <p:grpSpPr>
            <a:xfrm>
              <a:off x="761999" y="-1"/>
              <a:ext cx="457201" cy="584776"/>
              <a:chOff x="0" y="0"/>
              <a:chExt cx="457200" cy="584775"/>
            </a:xfrm>
          </p:grpSpPr>
          <p:sp>
            <p:nvSpPr>
              <p:cNvPr id="47"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4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1" name="TextBox 87"/>
            <p:cNvGrpSpPr/>
            <p:nvPr/>
          </p:nvGrpSpPr>
          <p:grpSpPr>
            <a:xfrm>
              <a:off x="2514600" y="-1"/>
              <a:ext cx="457201" cy="584776"/>
              <a:chOff x="0" y="0"/>
              <a:chExt cx="457200" cy="584775"/>
            </a:xfrm>
          </p:grpSpPr>
          <p:sp>
            <p:nvSpPr>
              <p:cNvPr id="45" name="矩形"/>
              <p:cNvSpPr/>
              <p:nvPr/>
            </p:nvSpPr>
            <p:spPr>
              <a:xfrm>
                <a:off x="0" y="-1"/>
                <a:ext cx="457200" cy="584777"/>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4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42" name="TextBox 88"/>
            <p:cNvGrpSpPr/>
            <p:nvPr/>
          </p:nvGrpSpPr>
          <p:grpSpPr>
            <a:xfrm>
              <a:off x="3048000" y="863024"/>
              <a:ext cx="457201" cy="584776"/>
              <a:chOff x="0" y="0"/>
              <a:chExt cx="457200" cy="584775"/>
            </a:xfrm>
          </p:grpSpPr>
          <p:sp>
            <p:nvSpPr>
              <p:cNvPr id="43" name="矩形"/>
              <p:cNvSpPr/>
              <p:nvPr/>
            </p:nvSpPr>
            <p:spPr>
              <a:xfrm>
                <a:off x="0" y="-1"/>
                <a:ext cx="457200" cy="584777"/>
              </a:xfrm>
              <a:prstGeom prst="rect">
                <a:avLst/>
              </a:prstGeom>
              <a:blipFill rotWithShape="1">
                <a:blip r:embed="rId12"/>
                <a:srcRect/>
                <a:stretch>
                  <a:fillRect/>
                </a:stretch>
              </a:blipFill>
              <a:ln w="12700" cap="flat">
                <a:noFill/>
                <a:miter lim="400000"/>
              </a:ln>
              <a:effectLst/>
            </p:spPr>
            <p:txBody>
              <a:bodyPr wrap="square" lIns="45719" tIns="45719" rIns="45719" bIns="45719" numCol="1" anchor="t">
                <a:noAutofit/>
              </a:bodyPr>
              <a:lstStyle/>
              <a:p>
                <a:endParaRPr/>
              </a:p>
            </p:txBody>
          </p:sp>
          <p:sp>
            <p:nvSpPr>
              <p:cNvPr id="4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sp>
        <p:nvSpPr>
          <p:cNvPr id="13" name="文本"/>
          <p:cNvSpPr txBox="1"/>
          <p:nvPr/>
        </p:nvSpPr>
        <p:spPr>
          <a:xfrm>
            <a:off x="2072028" y="2492896"/>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nvGrpSpPr>
          <p:cNvPr id="9" name="TextBox 92"/>
          <p:cNvGrpSpPr/>
          <p:nvPr/>
        </p:nvGrpSpPr>
        <p:grpSpPr>
          <a:xfrm>
            <a:off x="1428214" y="5065659"/>
            <a:ext cx="429209" cy="548443"/>
            <a:chOff x="0" y="0"/>
            <a:chExt cx="457200" cy="584775"/>
          </a:xfrm>
        </p:grpSpPr>
        <p:sp>
          <p:nvSpPr>
            <p:cNvPr id="10" name="矩形"/>
            <p:cNvSpPr/>
            <p:nvPr/>
          </p:nvSpPr>
          <p:spPr>
            <a:xfrm>
              <a:off x="0" y="-1"/>
              <a:ext cx="457200" cy="584777"/>
            </a:xfrm>
            <a:prstGeom prst="rect">
              <a:avLst/>
            </a:prstGeom>
            <a:blipFill rotWithShape="1">
              <a:blip r:embed="rId13"/>
              <a:srcRect/>
              <a:stretch>
                <a:fillRect/>
              </a:stretch>
            </a:blipFill>
            <a:ln w="12700" cap="flat">
              <a:noFill/>
              <a:miter lim="400000"/>
            </a:ln>
            <a:effectLst/>
          </p:spPr>
          <p:txBody>
            <a:bodyPr wrap="square" lIns="45719" tIns="45719" rIns="45719" bIns="45719" numCol="1" anchor="t">
              <a:noAutofit/>
            </a:bodyPr>
            <a:lstStyle/>
            <a:p>
              <a:endParaRPr/>
            </a:p>
          </p:txBody>
        </p:sp>
        <p:sp>
          <p:nvSpPr>
            <p:cNvPr id="11"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aphicFrame>
        <p:nvGraphicFramePr>
          <p:cNvPr id="61" name="Table 60"/>
          <p:cNvGraphicFramePr>
            <a:graphicFrameLocks noGrp="1"/>
          </p:cNvGraphicFramePr>
          <p:nvPr>
            <p:extLst>
              <p:ext uri="{D42A27DB-BD31-4B8C-83A1-F6EECF244321}">
                <p14:modId xmlns:p14="http://schemas.microsoft.com/office/powerpoint/2010/main" val="2380841430"/>
              </p:ext>
            </p:extLst>
          </p:nvPr>
        </p:nvGraphicFramePr>
        <p:xfrm>
          <a:off x="4427984" y="3803799"/>
          <a:ext cx="4405198" cy="1981200"/>
        </p:xfrm>
        <a:graphic>
          <a:graphicData uri="http://schemas.openxmlformats.org/drawingml/2006/table">
            <a:tbl>
              <a:tblPr firstRow="1" bandRow="1">
                <a:tableStyleId>{2D5ABB26-0587-4C30-8999-92F81FD0307C}</a:tableStyleId>
              </a:tblPr>
              <a:tblGrid>
                <a:gridCol w="1511273">
                  <a:extLst>
                    <a:ext uri="{9D8B030D-6E8A-4147-A177-3AD203B41FA5}">
                      <a16:colId xmlns:a16="http://schemas.microsoft.com/office/drawing/2014/main" val="20000"/>
                    </a:ext>
                  </a:extLst>
                </a:gridCol>
                <a:gridCol w="1382653">
                  <a:extLst>
                    <a:ext uri="{9D8B030D-6E8A-4147-A177-3AD203B41FA5}">
                      <a16:colId xmlns:a16="http://schemas.microsoft.com/office/drawing/2014/main" val="20001"/>
                    </a:ext>
                  </a:extLst>
                </a:gridCol>
                <a:gridCol w="1511272">
                  <a:extLst>
                    <a:ext uri="{9D8B030D-6E8A-4147-A177-3AD203B41FA5}">
                      <a16:colId xmlns:a16="http://schemas.microsoft.com/office/drawing/2014/main" val="20002"/>
                    </a:ext>
                  </a:extLst>
                </a:gridCol>
              </a:tblGrid>
              <a:tr h="370840">
                <a:tc>
                  <a:txBody>
                    <a:bodyPr/>
                    <a:lstStyle/>
                    <a:p>
                      <a:pPr algn="ctr"/>
                      <a:r>
                        <a:rPr lang="en-US" sz="2000" dirty="0"/>
                        <a:t>Bucket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HD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QD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2000" dirty="0"/>
                        <a:t>(0, 0)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sz="2000" dirty="0">
                          <a:solidFill>
                            <a:srgbClr val="FF0000"/>
                          </a:solidFill>
                        </a:rPr>
                        <a:t>(1,</a:t>
                      </a:r>
                      <a:r>
                        <a:rPr lang="en-US" sz="2000" baseline="0" dirty="0">
                          <a:solidFill>
                            <a:srgbClr val="FF0000"/>
                          </a:solidFill>
                        </a:rPr>
                        <a:t> 0)</a:t>
                      </a:r>
                      <a:endParaRPr lang="en-US" sz="2000" dirty="0">
                        <a:solidFill>
                          <a:srgbClr val="FF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rgbClr val="FF0000"/>
                          </a:solidFill>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rgbClr val="FF0000"/>
                          </a:solidFill>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sz="2000" dirty="0">
                          <a:solidFill>
                            <a:srgbClr val="FF0000"/>
                          </a:solidFill>
                        </a:rPr>
                        <a:t>(0, 1)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rgbClr val="FF0000"/>
                          </a:solidFill>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rgbClr val="FF0000"/>
                          </a:solidFill>
                        </a:rPr>
                        <a:t>0.8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sz="2000" dirty="0">
                          <a:solidFill>
                            <a:schemeClr val="tx1"/>
                          </a:solidFill>
                        </a:rPr>
                        <a:t>(1, 1)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dirty="0">
                          <a:solidFill>
                            <a:schemeClr val="tx1"/>
                          </a:solidFill>
                        </a:rPr>
                        <a:t>0.2</a:t>
                      </a:r>
                      <a:r>
                        <a:rPr lang="en-US" sz="2000" baseline="0" dirty="0">
                          <a:solidFill>
                            <a:schemeClr val="tx1"/>
                          </a:solidFill>
                        </a:rPr>
                        <a:t> + 0.8</a:t>
                      </a:r>
                      <a:endParaRPr lang="en-US" sz="20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0" name="TextBox 54"/>
          <p:cNvSpPr txBox="1"/>
          <p:nvPr/>
        </p:nvSpPr>
        <p:spPr>
          <a:xfrm>
            <a:off x="944929" y="4949523"/>
            <a:ext cx="1115047" cy="4001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45719" tIns="45719" rIns="45719" bIns="45719" numCol="1" anchor="t">
            <a:spAutoFit/>
          </a:bodyPr>
          <a:lstStyle>
            <a:lvl1pPr>
              <a:defRPr sz="3200"/>
            </a:lvl1pPr>
          </a:lstStyle>
          <a:p>
            <a:r>
              <a:rPr sz="2000" dirty="0">
                <a:solidFill>
                  <a:srgbClr val="FF0000"/>
                </a:solidFill>
              </a:rPr>
              <a:t>(</a:t>
            </a:r>
            <a:r>
              <a:rPr lang="en-US" sz="2000" dirty="0">
                <a:solidFill>
                  <a:srgbClr val="FF0000"/>
                </a:solidFill>
              </a:rPr>
              <a:t>0.2</a:t>
            </a:r>
            <a:r>
              <a:rPr sz="2000" dirty="0">
                <a:solidFill>
                  <a:srgbClr val="FF0000"/>
                </a:solidFill>
              </a:rPr>
              <a:t>, </a:t>
            </a:r>
            <a:r>
              <a:rPr lang="en-US" sz="2000" dirty="0">
                <a:solidFill>
                  <a:srgbClr val="FF0000"/>
                </a:solidFill>
              </a:rPr>
              <a:t>0.8</a:t>
            </a:r>
            <a:r>
              <a:rPr sz="2000" dirty="0">
                <a:solidFill>
                  <a:srgbClr val="FF0000"/>
                </a:solidFill>
              </a:rPr>
              <a:t>)</a:t>
            </a:r>
          </a:p>
        </p:txBody>
      </p:sp>
    </p:spTree>
    <p:extLst>
      <p:ext uri="{BB962C8B-B14F-4D97-AF65-F5344CB8AC3E}">
        <p14:creationId xmlns:p14="http://schemas.microsoft.com/office/powerpoint/2010/main" val="707359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Ranking buckets by their quantization distances is expensive (require sorting all the buckets)</a:t>
            </a:r>
          </a:p>
          <a:p>
            <a:endParaRPr lang="en-US" dirty="0"/>
          </a:p>
          <a:p>
            <a:r>
              <a:rPr lang="en-US" dirty="0"/>
              <a:t>Our solution: Generate-to-probe algorithm</a:t>
            </a:r>
          </a:p>
          <a:p>
            <a:pPr lvl="1"/>
            <a:r>
              <a:rPr lang="en-US" dirty="0"/>
              <a:t>Generate buckets </a:t>
            </a:r>
            <a:r>
              <a:rPr lang="en-US" dirty="0">
                <a:solidFill>
                  <a:srgbClr val="00B0F0"/>
                </a:solidFill>
              </a:rPr>
              <a:t>in ascending order of their quantization distances</a:t>
            </a:r>
            <a:r>
              <a:rPr lang="en-US" dirty="0"/>
              <a:t> to a query</a:t>
            </a:r>
          </a:p>
          <a:p>
            <a:pPr lvl="1"/>
            <a:r>
              <a:rPr lang="en-US" dirty="0"/>
              <a:t>Querying stops after probing a small number of buckets</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45</a:t>
            </a:fld>
            <a:endParaRPr lang="en-US" altLang="zh-CN" dirty="0"/>
          </a:p>
        </p:txBody>
      </p:sp>
    </p:spTree>
    <p:extLst>
      <p:ext uri="{BB962C8B-B14F-4D97-AF65-F5344CB8AC3E}">
        <p14:creationId xmlns:p14="http://schemas.microsoft.com/office/powerpoint/2010/main" val="38952709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Generate-to-probe Algorithm</a:t>
            </a:r>
          </a:p>
        </p:txBody>
      </p:sp>
      <p:sp>
        <p:nvSpPr>
          <p:cNvPr id="3" name="Content Placeholder 2"/>
          <p:cNvSpPr>
            <a:spLocks noGrp="1"/>
          </p:cNvSpPr>
          <p:nvPr>
            <p:ph idx="1"/>
          </p:nvPr>
        </p:nvSpPr>
        <p:spPr/>
        <p:txBody>
          <a:bodyPr/>
          <a:lstStyle/>
          <a:p>
            <a:r>
              <a:rPr lang="en-US" dirty="0"/>
              <a:t>Flipping vector</a:t>
            </a:r>
          </a:p>
          <a:p>
            <a:pPr lvl="1"/>
            <a:r>
              <a:rPr lang="en-US" dirty="0"/>
              <a:t>Generate a bucket by flipping the binary bits of the hash code of a query</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46</a:t>
            </a:fld>
            <a:endParaRPr lang="en-US" altLang="zh-CN" dirty="0"/>
          </a:p>
        </p:txBody>
      </p:sp>
      <p:grpSp>
        <p:nvGrpSpPr>
          <p:cNvPr id="5" name="Group 4"/>
          <p:cNvGrpSpPr/>
          <p:nvPr/>
        </p:nvGrpSpPr>
        <p:grpSpPr>
          <a:xfrm>
            <a:off x="2195736" y="2857576"/>
            <a:ext cx="4749116" cy="3307728"/>
            <a:chOff x="1017354" y="1174765"/>
            <a:chExt cx="4749116" cy="3307728"/>
          </a:xfrm>
        </p:grpSpPr>
        <p:grpSp>
          <p:nvGrpSpPr>
            <p:cNvPr id="6" name="Group 5"/>
            <p:cNvGrpSpPr/>
            <p:nvPr/>
          </p:nvGrpSpPr>
          <p:grpSpPr>
            <a:xfrm>
              <a:off x="1019331" y="1871223"/>
              <a:ext cx="645080" cy="2608770"/>
              <a:chOff x="1019331" y="1871223"/>
              <a:chExt cx="645080" cy="2608770"/>
            </a:xfrm>
          </p:grpSpPr>
          <p:sp>
            <p:nvSpPr>
              <p:cNvPr id="22" name="Rectangle 21"/>
              <p:cNvSpPr/>
              <p:nvPr/>
            </p:nvSpPr>
            <p:spPr>
              <a:xfrm>
                <a:off x="1019331" y="1871223"/>
                <a:ext cx="640080" cy="640080"/>
              </a:xfrm>
              <a:prstGeom prst="rect">
                <a:avLst/>
              </a:prstGeom>
              <a:solidFill>
                <a:srgbClr val="FFC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Calibri"/>
                  </a:rPr>
                  <a:t>0</a:t>
                </a:r>
              </a:p>
            </p:txBody>
          </p:sp>
          <p:sp>
            <p:nvSpPr>
              <p:cNvPr id="23" name="Rectangle 22"/>
              <p:cNvSpPr/>
              <p:nvPr/>
            </p:nvSpPr>
            <p:spPr>
              <a:xfrm>
                <a:off x="1021831" y="2518293"/>
                <a:ext cx="640080" cy="640080"/>
              </a:xfrm>
              <a:prstGeom prst="rect">
                <a:avLst/>
              </a:prstGeom>
              <a:solidFill>
                <a:srgbClr val="FFFF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1</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
            <p:nvSpPr>
              <p:cNvPr id="24" name="Rectangle 23"/>
              <p:cNvSpPr/>
              <p:nvPr/>
            </p:nvSpPr>
            <p:spPr>
              <a:xfrm>
                <a:off x="1024331" y="3180353"/>
                <a:ext cx="640080" cy="640080"/>
              </a:xfrm>
              <a:prstGeom prst="rect">
                <a:avLst/>
              </a:prstGeom>
              <a:solidFill>
                <a:srgbClr val="00B05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0</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
            <p:nvSpPr>
              <p:cNvPr id="25" name="Rectangle 24"/>
              <p:cNvSpPr/>
              <p:nvPr/>
            </p:nvSpPr>
            <p:spPr>
              <a:xfrm>
                <a:off x="1024331" y="3839913"/>
                <a:ext cx="640080" cy="640080"/>
              </a:xfrm>
              <a:prstGeom prst="rect">
                <a:avLst/>
              </a:prstGeom>
              <a:solidFill>
                <a:srgbClr val="00B0F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1</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grpSp>
        <p:grpSp>
          <p:nvGrpSpPr>
            <p:cNvPr id="7" name="Group 6"/>
            <p:cNvGrpSpPr/>
            <p:nvPr/>
          </p:nvGrpSpPr>
          <p:grpSpPr>
            <a:xfrm>
              <a:off x="2715701" y="1858733"/>
              <a:ext cx="645080" cy="2608770"/>
              <a:chOff x="1019331" y="1871223"/>
              <a:chExt cx="645080" cy="2608770"/>
            </a:xfrm>
          </p:grpSpPr>
          <p:sp>
            <p:nvSpPr>
              <p:cNvPr id="18" name="Rectangle 17"/>
              <p:cNvSpPr/>
              <p:nvPr/>
            </p:nvSpPr>
            <p:spPr>
              <a:xfrm>
                <a:off x="1019331" y="1871223"/>
                <a:ext cx="640080" cy="64008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Calibri"/>
                  </a:rPr>
                  <a:t>0</a:t>
                </a:r>
              </a:p>
            </p:txBody>
          </p:sp>
          <p:sp>
            <p:nvSpPr>
              <p:cNvPr id="19" name="Rectangle 18"/>
              <p:cNvSpPr/>
              <p:nvPr/>
            </p:nvSpPr>
            <p:spPr>
              <a:xfrm>
                <a:off x="1021831" y="2518293"/>
                <a:ext cx="640080" cy="64008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solidFill>
                      <a:srgbClr val="FF0000"/>
                    </a:solidFill>
                  </a:rPr>
                  <a:t>1</a:t>
                </a:r>
                <a:endParaRPr kumimoji="0" lang="en-US" sz="3600" b="0" i="0" u="none" strike="noStrike" cap="none" spc="0" normalizeH="0" baseline="0" dirty="0">
                  <a:ln>
                    <a:noFill/>
                  </a:ln>
                  <a:solidFill>
                    <a:srgbClr val="FF0000"/>
                  </a:solidFill>
                  <a:effectLst/>
                  <a:uFillTx/>
                  <a:sym typeface="Calibri"/>
                </a:endParaRPr>
              </a:p>
            </p:txBody>
          </p:sp>
          <p:sp>
            <p:nvSpPr>
              <p:cNvPr id="20" name="Rectangle 19"/>
              <p:cNvSpPr/>
              <p:nvPr/>
            </p:nvSpPr>
            <p:spPr>
              <a:xfrm>
                <a:off x="1024331" y="3180353"/>
                <a:ext cx="640080" cy="64008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0</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
            <p:nvSpPr>
              <p:cNvPr id="21" name="Rectangle 20"/>
              <p:cNvSpPr/>
              <p:nvPr/>
            </p:nvSpPr>
            <p:spPr>
              <a:xfrm>
                <a:off x="1024331" y="3839913"/>
                <a:ext cx="640080" cy="640080"/>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0</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grpSp>
        <p:grpSp>
          <p:nvGrpSpPr>
            <p:cNvPr id="8" name="Group 7"/>
            <p:cNvGrpSpPr/>
            <p:nvPr/>
          </p:nvGrpSpPr>
          <p:grpSpPr>
            <a:xfrm>
              <a:off x="4964201" y="1873723"/>
              <a:ext cx="645080" cy="2608770"/>
              <a:chOff x="1019331" y="1871223"/>
              <a:chExt cx="645080" cy="2608770"/>
            </a:xfrm>
          </p:grpSpPr>
          <p:sp>
            <p:nvSpPr>
              <p:cNvPr id="14" name="Rectangle 13"/>
              <p:cNvSpPr/>
              <p:nvPr/>
            </p:nvSpPr>
            <p:spPr>
              <a:xfrm>
                <a:off x="1019331" y="1871223"/>
                <a:ext cx="640080" cy="640080"/>
              </a:xfrm>
              <a:prstGeom prst="rect">
                <a:avLst/>
              </a:prstGeom>
              <a:solidFill>
                <a:srgbClr val="FFC0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kumimoji="0" lang="en-US" sz="3600" b="0" i="0" u="none" strike="noStrike" cap="none" spc="0" normalizeH="0" baseline="0" dirty="0">
                    <a:ln>
                      <a:noFill/>
                    </a:ln>
                    <a:solidFill>
                      <a:srgbClr val="000000"/>
                    </a:solidFill>
                    <a:effectLst/>
                    <a:uFillTx/>
                    <a:latin typeface="+mn-lt"/>
                    <a:ea typeface="+mn-ea"/>
                    <a:cs typeface="+mn-cs"/>
                    <a:sym typeface="Calibri"/>
                  </a:rPr>
                  <a:t>0</a:t>
                </a:r>
              </a:p>
            </p:txBody>
          </p:sp>
          <p:sp>
            <p:nvSpPr>
              <p:cNvPr id="15" name="Rectangle 14"/>
              <p:cNvSpPr/>
              <p:nvPr/>
            </p:nvSpPr>
            <p:spPr>
              <a:xfrm>
                <a:off x="1021831" y="2518293"/>
                <a:ext cx="640080" cy="640080"/>
              </a:xfrm>
              <a:prstGeom prst="rect">
                <a:avLst/>
              </a:prstGeom>
              <a:solidFill>
                <a:srgbClr val="FFFF0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solidFill>
                      <a:srgbClr val="FF0000"/>
                    </a:solidFill>
                  </a:rPr>
                  <a:t>0</a:t>
                </a:r>
                <a:endParaRPr kumimoji="0" lang="en-US" sz="3600" b="0" i="0" u="none" strike="noStrike" cap="none" spc="0" normalizeH="0" baseline="0" dirty="0">
                  <a:ln>
                    <a:noFill/>
                  </a:ln>
                  <a:solidFill>
                    <a:srgbClr val="FF0000"/>
                  </a:solidFill>
                  <a:effectLst/>
                  <a:uFillTx/>
                  <a:sym typeface="Calibri"/>
                </a:endParaRPr>
              </a:p>
            </p:txBody>
          </p:sp>
          <p:sp>
            <p:nvSpPr>
              <p:cNvPr id="16" name="Rectangle 15"/>
              <p:cNvSpPr/>
              <p:nvPr/>
            </p:nvSpPr>
            <p:spPr>
              <a:xfrm>
                <a:off x="1024331" y="3180353"/>
                <a:ext cx="640080" cy="640080"/>
              </a:xfrm>
              <a:prstGeom prst="rect">
                <a:avLst/>
              </a:prstGeom>
              <a:solidFill>
                <a:srgbClr val="00B05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0</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sp>
            <p:nvSpPr>
              <p:cNvPr id="17" name="Rectangle 16"/>
              <p:cNvSpPr/>
              <p:nvPr/>
            </p:nvSpPr>
            <p:spPr>
              <a:xfrm>
                <a:off x="1024331" y="3839913"/>
                <a:ext cx="640080" cy="640080"/>
              </a:xfrm>
              <a:prstGeom prst="rect">
                <a:avLst/>
              </a:prstGeom>
              <a:solidFill>
                <a:srgbClr val="00B0F0"/>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ctr" defTabSz="914400" rtl="0" fontAlgn="auto" latinLnBrk="0" hangingPunct="0">
                  <a:lnSpc>
                    <a:spcPct val="100000"/>
                  </a:lnSpc>
                  <a:spcBef>
                    <a:spcPts val="0"/>
                  </a:spcBef>
                  <a:spcAft>
                    <a:spcPts val="0"/>
                  </a:spcAft>
                  <a:buClrTx/>
                  <a:buSzTx/>
                  <a:buFontTx/>
                  <a:buNone/>
                  <a:tabLst/>
                </a:pPr>
                <a:r>
                  <a:rPr lang="en-US" sz="3600" dirty="0"/>
                  <a:t>1</a:t>
                </a:r>
                <a:endParaRPr kumimoji="0" lang="en-US" sz="3600" b="0" i="0" u="none" strike="noStrike" cap="none" spc="0" normalizeH="0" baseline="0" dirty="0">
                  <a:ln>
                    <a:noFill/>
                  </a:ln>
                  <a:solidFill>
                    <a:srgbClr val="000000"/>
                  </a:solidFill>
                  <a:effectLst/>
                  <a:uFillTx/>
                  <a:latin typeface="+mn-lt"/>
                  <a:ea typeface="+mn-ea"/>
                  <a:cs typeface="+mn-cs"/>
                  <a:sym typeface="Calibri"/>
                </a:endParaRPr>
              </a:p>
            </p:txBody>
          </p:sp>
        </p:grpSp>
        <mc:AlternateContent xmlns:mc="http://schemas.openxmlformats.org/markup-compatibility/2006" xmlns:a14="http://schemas.microsoft.com/office/drawing/2010/main">
          <mc:Choice Requires="a14">
            <p:sp>
              <p:nvSpPr>
                <p:cNvPr id="9" name="TextBox 8"/>
                <p:cNvSpPr txBox="1"/>
                <p:nvPr/>
              </p:nvSpPr>
              <p:spPr>
                <a:xfrm>
                  <a:off x="1951489" y="2825843"/>
                  <a:ext cx="594071"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3200" b="0" i="1" u="none" strike="noStrike" cap="none" spc="0" normalizeH="0" baseline="0" smtClean="0">
                            <a:ln>
                              <a:noFill/>
                            </a:ln>
                            <a:solidFill>
                              <a:srgbClr val="000000"/>
                            </a:solidFill>
                            <a:effectLst/>
                            <a:uFillTx/>
                            <a:latin typeface="Cambria Math"/>
                            <a:ea typeface="Cambria Math"/>
                            <a:sym typeface="Calibri"/>
                          </a:rPr>
                          <m:t>⊕</m:t>
                        </m:r>
                      </m:oMath>
                    </m:oMathPara>
                  </a14:m>
                  <a:endParaRPr kumimoji="0" lang="en-US" sz="3200" b="0" i="0" u="none" strike="noStrike" cap="none" spc="0" normalizeH="0" baseline="0" dirty="0">
                    <a:ln>
                      <a:noFill/>
                    </a:ln>
                    <a:solidFill>
                      <a:srgbClr val="000000"/>
                    </a:solidFill>
                    <a:effectLst/>
                    <a:uFillTx/>
                    <a:sym typeface="Calibri"/>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1951489" y="2825843"/>
                  <a:ext cx="594071" cy="584773"/>
                </a:xfrm>
                <a:prstGeom prst="rect">
                  <a:avLst/>
                </a:prstGeom>
                <a:blipFill rotWithShape="1">
                  <a:blip r:embed="rId3"/>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827739" y="2813353"/>
                  <a:ext cx="491478"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3200" b="0" i="1" u="none" strike="noStrike" cap="none" spc="0" normalizeH="0" baseline="0" smtClean="0">
                            <a:ln>
                              <a:noFill/>
                            </a:ln>
                            <a:solidFill>
                              <a:srgbClr val="000000"/>
                            </a:solidFill>
                            <a:effectLst/>
                            <a:uFillTx/>
                            <a:latin typeface="Cambria Math"/>
                            <a:ea typeface="Cambria Math"/>
                            <a:sym typeface="Calibri"/>
                          </a:rPr>
                          <m:t>=</m:t>
                        </m:r>
                      </m:oMath>
                    </m:oMathPara>
                  </a14:m>
                  <a:endParaRPr kumimoji="0" lang="en-US" sz="3200" b="0" i="0" u="none" strike="noStrike" cap="none" spc="0" normalizeH="0" baseline="0" dirty="0">
                    <a:ln>
                      <a:noFill/>
                    </a:ln>
                    <a:solidFill>
                      <a:srgbClr val="000000"/>
                    </a:solidFill>
                    <a:effectLst/>
                    <a:uFillTx/>
                    <a:sym typeface="Calibri"/>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827739" y="2813353"/>
                  <a:ext cx="491478" cy="584773"/>
                </a:xfrm>
                <a:prstGeom prst="rect">
                  <a:avLst/>
                </a:prstGeom>
                <a:blipFill rotWithShape="1">
                  <a:blip r:embed="rId4"/>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1017354" y="1187255"/>
                  <a:ext cx="742957"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spc="0" normalizeH="0" baseline="0" smtClean="0">
                            <a:ln>
                              <a:noFill/>
                            </a:ln>
                            <a:solidFill>
                              <a:srgbClr val="000000"/>
                            </a:solidFill>
                            <a:effectLst/>
                            <a:uFillTx/>
                            <a:latin typeface="Cambria Math"/>
                            <a:ea typeface="+mn-ea"/>
                            <a:cs typeface="+mn-cs"/>
                            <a:sym typeface="Calibri"/>
                          </a:rPr>
                          <m:t>𝑐</m:t>
                        </m:r>
                        <m:r>
                          <a:rPr kumimoji="0" lang="en-US" sz="2400" b="0" i="1" u="none" strike="noStrike" cap="none" spc="0" normalizeH="0" baseline="0" smtClean="0">
                            <a:ln>
                              <a:noFill/>
                            </a:ln>
                            <a:solidFill>
                              <a:srgbClr val="000000"/>
                            </a:solidFill>
                            <a:effectLst/>
                            <a:uFillTx/>
                            <a:latin typeface="Cambria Math"/>
                            <a:ea typeface="+mn-ea"/>
                            <a:cs typeface="+mn-cs"/>
                            <a:sym typeface="Calibri"/>
                          </a:rPr>
                          <m:t>(</m:t>
                        </m:r>
                        <m:r>
                          <a:rPr kumimoji="0" lang="en-US" sz="2400" b="0" i="1" u="none" strike="noStrike" cap="none" spc="0" normalizeH="0" baseline="0" smtClean="0">
                            <a:ln>
                              <a:noFill/>
                            </a:ln>
                            <a:solidFill>
                              <a:srgbClr val="000000"/>
                            </a:solidFill>
                            <a:effectLst/>
                            <a:uFillTx/>
                            <a:latin typeface="Cambria Math"/>
                            <a:ea typeface="+mn-ea"/>
                            <a:cs typeface="+mn-cs"/>
                            <a:sym typeface="Calibri"/>
                          </a:rPr>
                          <m:t>𝑞</m:t>
                        </m:r>
                        <m:r>
                          <a:rPr kumimoji="0" lang="en-US" sz="2400" b="0" i="1" u="none" strike="noStrike" cap="none" spc="0" normalizeH="0" baseline="0" smtClean="0">
                            <a:ln>
                              <a:noFill/>
                            </a:ln>
                            <a:solidFill>
                              <a:srgbClr val="000000"/>
                            </a:solidFill>
                            <a:effectLst/>
                            <a:uFillTx/>
                            <a:latin typeface="Cambria Math"/>
                            <a:ea typeface="+mn-ea"/>
                            <a:cs typeface="+mn-cs"/>
                            <a:sym typeface="Calibri"/>
                          </a:rPr>
                          <m:t>)</m:t>
                        </m:r>
                      </m:oMath>
                    </m:oMathPara>
                  </a14:m>
                  <a:endParaRPr kumimoji="0" lang="en-US" sz="2400" b="0" i="0" u="none" strike="noStrike" cap="none" spc="0" normalizeH="0" baseline="0" dirty="0">
                    <a:ln>
                      <a:noFill/>
                    </a:ln>
                    <a:solidFill>
                      <a:srgbClr val="000000"/>
                    </a:solidFill>
                    <a:effectLst/>
                    <a:uFillTx/>
                    <a:latin typeface="+mn-lt"/>
                    <a:ea typeface="+mn-ea"/>
                    <a:cs typeface="+mn-cs"/>
                    <a:sym typeface="Calibri"/>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1017354" y="1187255"/>
                  <a:ext cx="742957" cy="461663"/>
                </a:xfrm>
                <a:prstGeom prst="rect">
                  <a:avLst/>
                </a:prstGeom>
                <a:blipFill rotWithShape="1">
                  <a:blip r:embed="rId5"/>
                  <a:stretch>
                    <a:fillRect r="-8197" b="-17105"/>
                  </a:stretch>
                </a:blipFill>
                <a:ln w="12700" cap="flat">
                  <a:noFill/>
                  <a:miter lim="400000"/>
                </a:ln>
                <a:effectLst/>
              </p:spPr>
              <p:txBody>
                <a:bodyPr/>
                <a:lstStyle/>
                <a:p>
                  <a:r>
                    <a:rPr lang="en-US">
                      <a:noFill/>
                    </a:rPr>
                    <a:t> </a:t>
                  </a:r>
                </a:p>
              </p:txBody>
            </p:sp>
          </mc:Fallback>
        </mc:AlternateContent>
        <p:sp>
          <p:nvSpPr>
            <p:cNvPr id="12" name="TextBox 11"/>
            <p:cNvSpPr txBox="1"/>
            <p:nvPr/>
          </p:nvSpPr>
          <p:spPr>
            <a:xfrm>
              <a:off x="4824547" y="1177795"/>
              <a:ext cx="94192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t>bucket</a:t>
              </a:r>
              <a:endParaRPr kumimoji="0" lang="en-US" sz="2400" b="0" i="0" u="none" strike="noStrike" cap="none" spc="0" normalizeH="0" baseline="0" dirty="0">
                <a:ln>
                  <a:noFill/>
                </a:ln>
                <a:solidFill>
                  <a:srgbClr val="000000"/>
                </a:solidFill>
                <a:effectLst/>
                <a:uFillTx/>
                <a:latin typeface="+mn-lt"/>
                <a:ea typeface="+mn-ea"/>
                <a:cs typeface="+mn-cs"/>
                <a:sym typeface="Calibri"/>
              </a:endParaRPr>
            </a:p>
          </p:txBody>
        </p:sp>
        <p:sp>
          <p:nvSpPr>
            <p:cNvPr id="13" name="TextBox 12"/>
            <p:cNvSpPr txBox="1"/>
            <p:nvPr/>
          </p:nvSpPr>
          <p:spPr>
            <a:xfrm>
              <a:off x="2129114" y="1174765"/>
              <a:ext cx="189250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sz="2400" dirty="0"/>
                <a:t>flipping vector</a:t>
              </a:r>
              <a:endParaRPr kumimoji="0" lang="en-US" sz="2400" b="0" i="0" u="none" strike="noStrike" cap="none" spc="0" normalizeH="0" baseline="0" dirty="0">
                <a:ln>
                  <a:noFill/>
                </a:ln>
                <a:solidFill>
                  <a:srgbClr val="000000"/>
                </a:solidFill>
                <a:effectLst/>
                <a:uFillTx/>
                <a:latin typeface="+mn-lt"/>
                <a:ea typeface="+mn-ea"/>
                <a:cs typeface="+mn-cs"/>
                <a:sym typeface="Calibri"/>
              </a:endParaRPr>
            </a:p>
          </p:txBody>
        </p:sp>
      </p:grpSp>
    </p:spTree>
    <p:extLst>
      <p:ext uri="{BB962C8B-B14F-4D97-AF65-F5344CB8AC3E}">
        <p14:creationId xmlns:p14="http://schemas.microsoft.com/office/powerpoint/2010/main" val="9201123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Generate-to-probe Algorithm</a:t>
            </a:r>
          </a:p>
        </p:txBody>
      </p:sp>
      <p:sp>
        <p:nvSpPr>
          <p:cNvPr id="3" name="Content Placeholder 2"/>
          <p:cNvSpPr>
            <a:spLocks noGrp="1"/>
          </p:cNvSpPr>
          <p:nvPr>
            <p:ph idx="1"/>
          </p:nvPr>
        </p:nvSpPr>
        <p:spPr/>
        <p:txBody>
          <a:bodyPr/>
          <a:lstStyle/>
          <a:p>
            <a:r>
              <a:rPr lang="en-US" sz="2400" dirty="0"/>
              <a:t>Sort the elements inside a projected vector by their absolute values</a:t>
            </a:r>
          </a:p>
          <a:p>
            <a:r>
              <a:rPr lang="en-US" sz="2400" dirty="0"/>
              <a:t>A flipping vector uniquely maps to a quantization distance, corresponding to the bucket it generates</a:t>
            </a:r>
            <a:endParaRPr lang="en-US" sz="2600"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47</a:t>
            </a:fld>
            <a:endParaRPr lang="en-US" altLang="zh-CN" dirty="0"/>
          </a:p>
        </p:txBody>
      </p:sp>
      <p:grpSp>
        <p:nvGrpSpPr>
          <p:cNvPr id="115" name="Group 114"/>
          <p:cNvGrpSpPr/>
          <p:nvPr/>
        </p:nvGrpSpPr>
        <p:grpSpPr>
          <a:xfrm>
            <a:off x="899592" y="3128144"/>
            <a:ext cx="7416824" cy="3325192"/>
            <a:chOff x="830747" y="1157818"/>
            <a:chExt cx="7416824" cy="3325192"/>
          </a:xfrm>
        </p:grpSpPr>
        <p:grpSp>
          <p:nvGrpSpPr>
            <p:cNvPr id="116" name="Group 115"/>
            <p:cNvGrpSpPr/>
            <p:nvPr/>
          </p:nvGrpSpPr>
          <p:grpSpPr>
            <a:xfrm>
              <a:off x="1017354" y="1174765"/>
              <a:ext cx="1497406" cy="3308245"/>
              <a:chOff x="1017354" y="1174765"/>
              <a:chExt cx="1497406" cy="3308245"/>
            </a:xfrm>
          </p:grpSpPr>
          <p:grpSp>
            <p:nvGrpSpPr>
              <p:cNvPr id="141" name="Group 140"/>
              <p:cNvGrpSpPr/>
              <p:nvPr/>
            </p:nvGrpSpPr>
            <p:grpSpPr>
              <a:xfrm>
                <a:off x="1019331" y="1871223"/>
                <a:ext cx="645080" cy="2608770"/>
                <a:chOff x="1019331" y="1871223"/>
                <a:chExt cx="645080" cy="2608770"/>
              </a:xfrm>
            </p:grpSpPr>
            <p:sp>
              <p:nvSpPr>
                <p:cNvPr id="148" name="Rectangle 147"/>
                <p:cNvSpPr/>
                <p:nvPr/>
              </p:nvSpPr>
              <p:spPr>
                <a:xfrm>
                  <a:off x="1019331" y="1871223"/>
                  <a:ext cx="640080" cy="640080"/>
                </a:xfrm>
                <a:prstGeom prst="rect">
                  <a:avLst/>
                </a:prstGeom>
                <a:solidFill>
                  <a:srgbClr val="FFC00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ea typeface="+mn-ea"/>
                      <a:sym typeface="Calibri"/>
                    </a:rPr>
                    <a:t>0</a:t>
                  </a:r>
                </a:p>
              </p:txBody>
            </p:sp>
            <p:sp>
              <p:nvSpPr>
                <p:cNvPr id="149" name="Rectangle 148"/>
                <p:cNvSpPr/>
                <p:nvPr/>
              </p:nvSpPr>
              <p:spPr>
                <a:xfrm>
                  <a:off x="1021831" y="2518293"/>
                  <a:ext cx="640080" cy="640080"/>
                </a:xfrm>
                <a:prstGeom prst="rect">
                  <a:avLst/>
                </a:prstGeom>
                <a:solidFill>
                  <a:srgbClr val="FFFF0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1</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50" name="Rectangle 149"/>
                <p:cNvSpPr/>
                <p:nvPr/>
              </p:nvSpPr>
              <p:spPr>
                <a:xfrm>
                  <a:off x="1024331" y="3180353"/>
                  <a:ext cx="640080" cy="640080"/>
                </a:xfrm>
                <a:prstGeom prst="rect">
                  <a:avLst/>
                </a:prstGeom>
                <a:solidFill>
                  <a:srgbClr val="00B05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0</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51" name="Rectangle 150"/>
                <p:cNvSpPr/>
                <p:nvPr/>
              </p:nvSpPr>
              <p:spPr>
                <a:xfrm>
                  <a:off x="1024331" y="3839913"/>
                  <a:ext cx="640080" cy="640080"/>
                </a:xfrm>
                <a:prstGeom prst="rect">
                  <a:avLst/>
                </a:prstGeom>
                <a:solidFill>
                  <a:srgbClr val="00B0F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1</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grpSp>
          <p:sp>
            <p:nvSpPr>
              <p:cNvPr id="142" name="TextBox 141"/>
              <p:cNvSpPr txBox="1"/>
              <p:nvPr/>
            </p:nvSpPr>
            <p:spPr>
              <a:xfrm>
                <a:off x="1017354" y="1187255"/>
                <a:ext cx="92396"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a:ea typeface="+mn-ea"/>
                  <a:sym typeface="Calibri"/>
                </a:endParaRPr>
              </a:p>
            </p:txBody>
          </p:sp>
          <mc:AlternateContent xmlns:mc="http://schemas.openxmlformats.org/markup-compatibility/2006" xmlns:a14="http://schemas.microsoft.com/office/drawing/2010/main">
            <mc:Choice Requires="a14">
              <p:sp>
                <p:nvSpPr>
                  <p:cNvPr id="143" name="TextBox 142"/>
                  <p:cNvSpPr txBox="1"/>
                  <p:nvPr/>
                </p:nvSpPr>
                <p:spPr>
                  <a:xfrm>
                    <a:off x="1552767" y="1174765"/>
                    <a:ext cx="961993"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sym typeface="Calibri"/>
                            </a:rPr>
                            <m:t>|</m:t>
                          </m:r>
                          <m:r>
                            <a:rPr kumimoji="0" lang="en-US" sz="2400" b="0" i="1" u="none" strike="noStrike" kern="0" cap="none" spc="0" normalizeH="0" baseline="0" noProof="0" smtClean="0">
                              <a:ln>
                                <a:noFill/>
                              </a:ln>
                              <a:solidFill>
                                <a:srgbClr val="FF0000"/>
                              </a:solidFill>
                              <a:effectLst/>
                              <a:uLnTx/>
                              <a:uFillTx/>
                              <a:latin typeface="Cambria Math"/>
                              <a:sym typeface="Calibri"/>
                            </a:rPr>
                            <m:t>𝑝</m:t>
                          </m:r>
                          <m:d>
                            <m:dPr>
                              <m:ctrlPr>
                                <a:rPr kumimoji="0" lang="en-US" sz="2400" b="0" i="1" u="none" strike="noStrike" kern="0" cap="none" spc="0" normalizeH="0" baseline="0" noProof="0" smtClean="0">
                                  <a:ln>
                                    <a:noFill/>
                                  </a:ln>
                                  <a:solidFill>
                                    <a:srgbClr val="FF0000"/>
                                  </a:solidFill>
                                  <a:effectLst/>
                                  <a:uLnTx/>
                                  <a:uFillTx/>
                                  <a:latin typeface="Cambria Math" panose="02040503050406030204" pitchFamily="18" charset="0"/>
                                  <a:sym typeface="Calibri"/>
                                </a:rPr>
                              </m:ctrlPr>
                            </m:dPr>
                            <m:e>
                              <m:r>
                                <a:rPr kumimoji="0" lang="en-US" sz="2400" b="0" i="1" u="none" strike="noStrike" kern="0" cap="none" spc="0" normalizeH="0" baseline="0" noProof="0" smtClean="0">
                                  <a:ln>
                                    <a:noFill/>
                                  </a:ln>
                                  <a:solidFill>
                                    <a:srgbClr val="FF0000"/>
                                  </a:solidFill>
                                  <a:effectLst/>
                                  <a:uLnTx/>
                                  <a:uFillTx/>
                                  <a:latin typeface="Cambria Math"/>
                                  <a:sym typeface="Calibri"/>
                                </a:rPr>
                                <m:t>𝑞</m:t>
                              </m:r>
                            </m:e>
                          </m:d>
                          <m:r>
                            <a:rPr kumimoji="0" lang="en-US" sz="2400" b="0" i="1" u="none" strike="noStrike" kern="0" cap="none" spc="0" normalizeH="0" baseline="0" noProof="0" smtClean="0">
                              <a:ln>
                                <a:noFill/>
                              </a:ln>
                              <a:solidFill>
                                <a:srgbClr val="FF0000"/>
                              </a:solidFill>
                              <a:effectLst/>
                              <a:uLnTx/>
                              <a:uFillTx/>
                              <a:latin typeface="Cambria Math"/>
                              <a:sym typeface="Calibri"/>
                            </a:rPr>
                            <m:t>|</m:t>
                          </m:r>
                        </m:oMath>
                      </m:oMathPara>
                    </a14:m>
                    <a:endParaRPr kumimoji="0" lang="en-US" sz="2400" b="0" i="0" u="none" strike="noStrike" kern="0" cap="none" spc="0" normalizeH="0" baseline="0" noProof="0" dirty="0">
                      <a:ln>
                        <a:noFill/>
                      </a:ln>
                      <a:solidFill>
                        <a:srgbClr val="FF0000"/>
                      </a:solidFill>
                      <a:effectLst/>
                      <a:uLnTx/>
                      <a:uFillTx/>
                      <a:latin typeface="Calibri"/>
                      <a:sym typeface="Calibri"/>
                    </a:endParaRPr>
                  </a:p>
                </p:txBody>
              </p:sp>
            </mc:Choice>
            <mc:Fallback xmlns="">
              <p:sp>
                <p:nvSpPr>
                  <p:cNvPr id="143" name="TextBox 142"/>
                  <p:cNvSpPr txBox="1">
                    <a:spLocks noRot="1" noChangeAspect="1" noMove="1" noResize="1" noEditPoints="1" noAdjustHandles="1" noChangeArrowheads="1" noChangeShapeType="1" noTextEdit="1"/>
                  </p:cNvSpPr>
                  <p:nvPr/>
                </p:nvSpPr>
                <p:spPr>
                  <a:xfrm>
                    <a:off x="1552767" y="1174765"/>
                    <a:ext cx="961993" cy="461663"/>
                  </a:xfrm>
                  <a:prstGeom prst="rect">
                    <a:avLst/>
                  </a:prstGeom>
                  <a:blipFill rotWithShape="1">
                    <a:blip r:embed="rId3"/>
                    <a:stretch>
                      <a:fillRect l="-6329" r="-6329" b="-18667"/>
                    </a:stretch>
                  </a:blipFill>
                  <a:ln w="12700" cap="flat">
                    <a:noFill/>
                    <a:miter lim="400000"/>
                  </a:ln>
                  <a:effectLst/>
                </p:spPr>
                <p:txBody>
                  <a:bodyPr/>
                  <a:lstStyle/>
                  <a:p>
                    <a:r>
                      <a:rPr lang="en-US">
                        <a:noFill/>
                      </a:rPr>
                      <a:t> </a:t>
                    </a:r>
                  </a:p>
                </p:txBody>
              </p:sp>
            </mc:Fallback>
          </mc:AlternateContent>
          <p:sp>
            <p:nvSpPr>
              <p:cNvPr id="144" name="Rectangle 143"/>
              <p:cNvSpPr/>
              <p:nvPr/>
            </p:nvSpPr>
            <p:spPr>
              <a:xfrm>
                <a:off x="1686391" y="187406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0.2</a:t>
                </a:r>
              </a:p>
            </p:txBody>
          </p:sp>
          <p:sp>
            <p:nvSpPr>
              <p:cNvPr id="145" name="Rectangle 144"/>
              <p:cNvSpPr/>
              <p:nvPr/>
            </p:nvSpPr>
            <p:spPr>
              <a:xfrm>
                <a:off x="1688891" y="253612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0.1</a:t>
                </a:r>
              </a:p>
            </p:txBody>
          </p:sp>
          <p:sp>
            <p:nvSpPr>
              <p:cNvPr id="146" name="Rectangle 145"/>
              <p:cNvSpPr/>
              <p:nvPr/>
            </p:nvSpPr>
            <p:spPr>
              <a:xfrm>
                <a:off x="1676401" y="319818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0.5</a:t>
                </a:r>
              </a:p>
            </p:txBody>
          </p:sp>
          <p:sp>
            <p:nvSpPr>
              <p:cNvPr id="147" name="Rectangle 146"/>
              <p:cNvSpPr/>
              <p:nvPr/>
            </p:nvSpPr>
            <p:spPr>
              <a:xfrm>
                <a:off x="1678901" y="3842930"/>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0.3</a:t>
                </a:r>
              </a:p>
            </p:txBody>
          </p:sp>
        </p:grpSp>
        <p:cxnSp>
          <p:nvCxnSpPr>
            <p:cNvPr id="117" name="Straight Arrow Connector 116"/>
            <p:cNvCxnSpPr/>
            <p:nvPr/>
          </p:nvCxnSpPr>
          <p:spPr>
            <a:xfrm>
              <a:off x="2578308" y="3105739"/>
              <a:ext cx="1558977" cy="0"/>
            </a:xfrm>
            <a:prstGeom prst="straightConnector1">
              <a:avLst/>
            </a:prstGeom>
            <a:noFill/>
            <a:ln w="25400" cap="flat">
              <a:solidFill>
                <a:srgbClr val="4F81BD"/>
              </a:solidFill>
              <a:prstDash val="solid"/>
              <a:round/>
              <a:tailEnd type="arrow"/>
            </a:ln>
            <a:effectLst>
              <a:outerShdw blurRad="38100" dist="20000" dir="5400000" rotWithShape="0">
                <a:srgbClr val="000000">
                  <a:alpha val="38000"/>
                </a:srgbClr>
              </a:outerShdw>
            </a:effectLst>
            <a:sp3d/>
          </p:spPr>
        </p:cxnSp>
        <mc:AlternateContent xmlns:mc="http://schemas.openxmlformats.org/markup-compatibility/2006" xmlns:a14="http://schemas.microsoft.com/office/drawing/2010/main">
          <mc:Choice Requires="a14">
            <p:sp>
              <p:nvSpPr>
                <p:cNvPr id="118" name="TextBox 117"/>
                <p:cNvSpPr txBox="1"/>
                <p:nvPr/>
              </p:nvSpPr>
              <p:spPr>
                <a:xfrm>
                  <a:off x="2361480" y="2476168"/>
                  <a:ext cx="2141675" cy="523218"/>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000000"/>
                      </a:solidFill>
                      <a:effectLst/>
                      <a:uLnTx/>
                      <a:uFillTx/>
                      <a:latin typeface="Calibri"/>
                      <a:ea typeface="+mn-ea"/>
                      <a:sym typeface="Calibri"/>
                    </a:rPr>
                    <a:t>Sort by </a:t>
                  </a:r>
                  <a14:m>
                    <m:oMath xmlns:m="http://schemas.openxmlformats.org/officeDocument/2006/math">
                      <m:r>
                        <a:rPr kumimoji="0" lang="en-HK" sz="2800" b="0" i="0" u="none" strike="noStrike" kern="0" cap="none" spc="0" normalizeH="0" baseline="0" noProof="0" smtClean="0">
                          <a:ln>
                            <a:noFill/>
                          </a:ln>
                          <a:solidFill>
                            <a:srgbClr val="FF0000"/>
                          </a:solidFill>
                          <a:effectLst/>
                          <a:uLnTx/>
                          <a:uFillTx/>
                          <a:latin typeface="Cambria Math" panose="02040503050406030204" pitchFamily="18" charset="0"/>
                          <a:sym typeface="Calibri"/>
                        </a:rPr>
                        <m:t>|</m:t>
                      </m:r>
                      <m:r>
                        <a:rPr kumimoji="0" lang="en-US" sz="2800" b="0" i="1" u="none" strike="noStrike" kern="0" cap="none" spc="0" normalizeH="0" baseline="0" noProof="0" smtClean="0">
                          <a:ln>
                            <a:noFill/>
                          </a:ln>
                          <a:solidFill>
                            <a:srgbClr val="FF0000"/>
                          </a:solidFill>
                          <a:effectLst/>
                          <a:uLnTx/>
                          <a:uFillTx/>
                          <a:latin typeface="Cambria Math"/>
                          <a:sym typeface="Calibri"/>
                        </a:rPr>
                        <m:t>𝑝</m:t>
                      </m:r>
                      <m:d>
                        <m:dPr>
                          <m:ctrlPr>
                            <a:rPr kumimoji="0" lang="en-US" sz="2800" b="0" i="1" u="none" strike="noStrike" kern="0" cap="none" spc="0" normalizeH="0" baseline="0" noProof="0" smtClean="0">
                              <a:ln>
                                <a:noFill/>
                              </a:ln>
                              <a:solidFill>
                                <a:srgbClr val="FF0000"/>
                              </a:solidFill>
                              <a:effectLst/>
                              <a:uLnTx/>
                              <a:uFillTx/>
                              <a:latin typeface="Cambria Math" panose="02040503050406030204" pitchFamily="18" charset="0"/>
                              <a:sym typeface="Calibri"/>
                            </a:rPr>
                          </m:ctrlPr>
                        </m:dPr>
                        <m:e>
                          <m:r>
                            <a:rPr kumimoji="0" lang="en-US" sz="2800" b="0" i="1" u="none" strike="noStrike" kern="0" cap="none" spc="0" normalizeH="0" baseline="0" noProof="0" smtClean="0">
                              <a:ln>
                                <a:noFill/>
                              </a:ln>
                              <a:solidFill>
                                <a:srgbClr val="FF0000"/>
                              </a:solidFill>
                              <a:effectLst/>
                              <a:uLnTx/>
                              <a:uFillTx/>
                              <a:latin typeface="Cambria Math"/>
                              <a:sym typeface="Calibri"/>
                            </a:rPr>
                            <m:t>𝑞</m:t>
                          </m:r>
                        </m:e>
                      </m:d>
                      <m:r>
                        <a:rPr kumimoji="0" lang="en-HK" sz="2800" b="0" i="1" u="none" strike="noStrike" kern="0" cap="none" spc="0" normalizeH="0" baseline="0" noProof="0" smtClean="0">
                          <a:ln>
                            <a:noFill/>
                          </a:ln>
                          <a:solidFill>
                            <a:srgbClr val="FF0000"/>
                          </a:solidFill>
                          <a:effectLst/>
                          <a:uLnTx/>
                          <a:uFillTx/>
                          <a:latin typeface="Cambria Math" panose="02040503050406030204" pitchFamily="18" charset="0"/>
                          <a:sym typeface="Calibri"/>
                        </a:rPr>
                        <m:t>|</m:t>
                      </m:r>
                    </m:oMath>
                  </a14:m>
                  <a:endParaRPr kumimoji="0" lang="en-US" sz="2800" b="0" i="0" u="none" strike="noStrike" kern="0" cap="none" spc="0" normalizeH="0" baseline="0" noProof="0" dirty="0">
                    <a:ln>
                      <a:noFill/>
                    </a:ln>
                    <a:solidFill>
                      <a:srgbClr val="FF0000"/>
                    </a:solidFill>
                    <a:effectLst/>
                    <a:uLnTx/>
                    <a:uFillTx/>
                    <a:latin typeface="Calibri"/>
                    <a:sym typeface="Calibri"/>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2361480" y="2476168"/>
                  <a:ext cx="2141675" cy="523218"/>
                </a:xfrm>
                <a:prstGeom prst="rect">
                  <a:avLst/>
                </a:prstGeom>
                <a:blipFill>
                  <a:blip r:embed="rId4"/>
                  <a:stretch>
                    <a:fillRect l="-7977" t="-10465" b="-32558"/>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4287131" y="1174765"/>
                  <a:ext cx="841126"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en-US" sz="2400" b="0" i="1" u="none" strike="noStrike" kern="0" cap="none" spc="0" normalizeH="0" baseline="0" noProof="0" smtClean="0">
                                <a:ln>
                                  <a:noFill/>
                                </a:ln>
                                <a:solidFill>
                                  <a:srgbClr val="000000"/>
                                </a:solidFill>
                                <a:effectLst/>
                                <a:uLnTx/>
                                <a:uFillTx/>
                                <a:latin typeface="Cambria Math" panose="02040503050406030204" pitchFamily="18" charset="0"/>
                                <a:sym typeface="Calibri"/>
                              </a:rPr>
                            </m:ctrlPr>
                          </m:sSupPr>
                          <m:e>
                            <m:r>
                              <a:rPr kumimoji="0" lang="en-US" sz="2400" b="0" i="1" u="none" strike="noStrike" kern="0" cap="none" spc="0" normalizeH="0" baseline="0" noProof="0" smtClean="0">
                                <a:ln>
                                  <a:noFill/>
                                </a:ln>
                                <a:solidFill>
                                  <a:srgbClr val="000000"/>
                                </a:solidFill>
                                <a:effectLst/>
                                <a:uLnTx/>
                                <a:uFillTx/>
                                <a:latin typeface="Cambria Math"/>
                                <a:sym typeface="Calibri"/>
                              </a:rPr>
                              <m:t>𝑐</m:t>
                            </m:r>
                          </m:e>
                          <m:sup>
                            <m:r>
                              <a:rPr kumimoji="0" lang="en-US" sz="2400" b="0" i="1" u="none" strike="noStrike" kern="0" cap="none" spc="0" normalizeH="0" baseline="0" noProof="0" smtClean="0">
                                <a:ln>
                                  <a:noFill/>
                                </a:ln>
                                <a:solidFill>
                                  <a:srgbClr val="000000"/>
                                </a:solidFill>
                                <a:effectLst/>
                                <a:uLnTx/>
                                <a:uFillTx/>
                                <a:latin typeface="Cambria Math"/>
                                <a:sym typeface="Calibri"/>
                              </a:rPr>
                              <m:t>′</m:t>
                            </m:r>
                          </m:sup>
                        </m:sSup>
                        <m:r>
                          <a:rPr kumimoji="0" lang="en-US" sz="2400" b="0" i="1" u="none" strike="noStrike" kern="0" cap="none" spc="0" normalizeH="0" baseline="0" noProof="0" smtClean="0">
                            <a:ln>
                              <a:noFill/>
                            </a:ln>
                            <a:solidFill>
                              <a:srgbClr val="000000"/>
                            </a:solidFill>
                            <a:effectLst/>
                            <a:uLnTx/>
                            <a:uFillTx/>
                            <a:latin typeface="Cambria Math"/>
                            <a:sym typeface="Calibri"/>
                          </a:rPr>
                          <m:t>(</m:t>
                        </m:r>
                        <m:r>
                          <a:rPr kumimoji="0" lang="en-US" sz="2400" b="0" i="1" u="none" strike="noStrike" kern="0" cap="none" spc="0" normalizeH="0" baseline="0" noProof="0" smtClean="0">
                            <a:ln>
                              <a:noFill/>
                            </a:ln>
                            <a:solidFill>
                              <a:srgbClr val="000000"/>
                            </a:solidFill>
                            <a:effectLst/>
                            <a:uLnTx/>
                            <a:uFillTx/>
                            <a:latin typeface="Cambria Math"/>
                            <a:sym typeface="Calibri"/>
                          </a:rPr>
                          <m:t>𝑞</m:t>
                        </m:r>
                        <m:r>
                          <a:rPr kumimoji="0" lang="en-US" sz="2400" b="0" i="1" u="none" strike="noStrike" kern="0" cap="none" spc="0" normalizeH="0" baseline="0" noProof="0" smtClean="0">
                            <a:ln>
                              <a:noFill/>
                            </a:ln>
                            <a:solidFill>
                              <a:srgbClr val="000000"/>
                            </a:solidFill>
                            <a:effectLst/>
                            <a:uLnTx/>
                            <a:uFillTx/>
                            <a:latin typeface="Cambria Math"/>
                            <a:sym typeface="Calibri"/>
                          </a:rPr>
                          <m:t>)</m:t>
                        </m:r>
                      </m:oMath>
                    </m:oMathPara>
                  </a14:m>
                  <a:endParaRPr kumimoji="0" lang="en-US" sz="2400" b="0" i="0" u="none" strike="noStrike" kern="0" cap="none" spc="0" normalizeH="0" baseline="0" noProof="0" dirty="0">
                    <a:ln>
                      <a:noFill/>
                    </a:ln>
                    <a:solidFill>
                      <a:srgbClr val="000000"/>
                    </a:solidFill>
                    <a:effectLst/>
                    <a:uLnTx/>
                    <a:uFillTx/>
                    <a:latin typeface="Calibri"/>
                    <a:sym typeface="Calibri"/>
                  </a:endParaRPr>
                </a:p>
              </p:txBody>
            </p:sp>
          </mc:Choice>
          <mc:Fallback xmlns="">
            <p:sp>
              <p:nvSpPr>
                <p:cNvPr id="119" name="TextBox 118"/>
                <p:cNvSpPr txBox="1">
                  <a:spLocks noRot="1" noChangeAspect="1" noMove="1" noResize="1" noEditPoints="1" noAdjustHandles="1" noChangeArrowheads="1" noChangeShapeType="1" noTextEdit="1"/>
                </p:cNvSpPr>
                <p:nvPr/>
              </p:nvSpPr>
              <p:spPr>
                <a:xfrm>
                  <a:off x="4287131" y="1174765"/>
                  <a:ext cx="841126" cy="461663"/>
                </a:xfrm>
                <a:prstGeom prst="rect">
                  <a:avLst/>
                </a:prstGeom>
                <a:blipFill rotWithShape="1">
                  <a:blip r:embed="rId5"/>
                  <a:stretch>
                    <a:fillRect r="-7246" b="-18667"/>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5024141" y="1162275"/>
                  <a:ext cx="961993"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sym typeface="Calibri"/>
                          </a:rPr>
                          <m:t>|</m:t>
                        </m:r>
                        <m:r>
                          <a:rPr kumimoji="0" lang="en-US" sz="2400" b="0" i="1" u="none" strike="noStrike" kern="0" cap="none" spc="0" normalizeH="0" baseline="0" noProof="0" smtClean="0">
                            <a:ln>
                              <a:noFill/>
                            </a:ln>
                            <a:solidFill>
                              <a:srgbClr val="FF0000"/>
                            </a:solidFill>
                            <a:effectLst/>
                            <a:uLnTx/>
                            <a:uFillTx/>
                            <a:latin typeface="Cambria Math"/>
                            <a:sym typeface="Calibri"/>
                          </a:rPr>
                          <m:t>𝑝</m:t>
                        </m:r>
                        <m:d>
                          <m:dPr>
                            <m:ctrlPr>
                              <a:rPr kumimoji="0" lang="en-US" sz="2400" b="0" i="1" u="none" strike="noStrike" kern="0" cap="none" spc="0" normalizeH="0" baseline="0" noProof="0" smtClean="0">
                                <a:ln>
                                  <a:noFill/>
                                </a:ln>
                                <a:solidFill>
                                  <a:srgbClr val="FF0000"/>
                                </a:solidFill>
                                <a:effectLst/>
                                <a:uLnTx/>
                                <a:uFillTx/>
                                <a:latin typeface="Cambria Math" panose="02040503050406030204" pitchFamily="18" charset="0"/>
                                <a:sym typeface="Calibri"/>
                              </a:rPr>
                            </m:ctrlPr>
                          </m:dPr>
                          <m:e>
                            <m:r>
                              <a:rPr kumimoji="0" lang="en-US" sz="2400" b="0" i="1" u="none" strike="noStrike" kern="0" cap="none" spc="0" normalizeH="0" baseline="0" noProof="0" smtClean="0">
                                <a:ln>
                                  <a:noFill/>
                                </a:ln>
                                <a:solidFill>
                                  <a:srgbClr val="FF0000"/>
                                </a:solidFill>
                                <a:effectLst/>
                                <a:uLnTx/>
                                <a:uFillTx/>
                                <a:latin typeface="Cambria Math"/>
                                <a:sym typeface="Calibri"/>
                              </a:rPr>
                              <m:t>𝑞</m:t>
                            </m:r>
                          </m:e>
                        </m:d>
                        <m:r>
                          <a:rPr kumimoji="0" lang="en-US" sz="2400" b="0" i="0" u="none" strike="noStrike" kern="0" cap="none" spc="0" normalizeH="0" baseline="0" noProof="0" smtClean="0">
                            <a:ln>
                              <a:noFill/>
                            </a:ln>
                            <a:solidFill>
                              <a:srgbClr val="FF0000"/>
                            </a:solidFill>
                            <a:effectLst/>
                            <a:uLnTx/>
                            <a:uFillTx/>
                            <a:latin typeface="Cambria Math"/>
                            <a:sym typeface="Calibri"/>
                          </a:rPr>
                          <m:t>|</m:t>
                        </m:r>
                      </m:oMath>
                    </m:oMathPara>
                  </a14:m>
                  <a:endParaRPr kumimoji="0" lang="en-US" sz="2400" b="0" i="0" u="none" strike="noStrike" kern="0" cap="none" spc="0" normalizeH="0" baseline="0" noProof="0" dirty="0">
                    <a:ln>
                      <a:noFill/>
                    </a:ln>
                    <a:solidFill>
                      <a:srgbClr val="FF0000"/>
                    </a:solidFill>
                    <a:effectLst/>
                    <a:uLnTx/>
                    <a:uFillTx/>
                    <a:latin typeface="Calibri"/>
                    <a:sym typeface="Calibri"/>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5024141" y="1162275"/>
                  <a:ext cx="961993" cy="461663"/>
                </a:xfrm>
                <a:prstGeom prst="rect">
                  <a:avLst/>
                </a:prstGeom>
                <a:blipFill rotWithShape="1">
                  <a:blip r:embed="rId6"/>
                  <a:stretch>
                    <a:fillRect l="-6329" r="-6329" b="-18667"/>
                  </a:stretch>
                </a:blipFill>
                <a:ln w="12700" cap="flat">
                  <a:noFill/>
                  <a:miter lim="400000"/>
                </a:ln>
                <a:effectLst/>
              </p:spPr>
              <p:txBody>
                <a:bodyPr/>
                <a:lstStyle/>
                <a:p>
                  <a:r>
                    <a:rPr lang="en-US">
                      <a:noFill/>
                    </a:rPr>
                    <a:t> </a:t>
                  </a:r>
                </a:p>
              </p:txBody>
            </p:sp>
          </mc:Fallback>
        </mc:AlternateContent>
        <p:grpSp>
          <p:nvGrpSpPr>
            <p:cNvPr id="121" name="Group 120"/>
            <p:cNvGrpSpPr/>
            <p:nvPr/>
          </p:nvGrpSpPr>
          <p:grpSpPr>
            <a:xfrm>
              <a:off x="4516267" y="2488312"/>
              <a:ext cx="1307140" cy="642925"/>
              <a:chOff x="4349611" y="1858733"/>
              <a:chExt cx="1307140" cy="642925"/>
            </a:xfrm>
          </p:grpSpPr>
          <p:sp>
            <p:nvSpPr>
              <p:cNvPr id="139" name="Rectangle 138"/>
              <p:cNvSpPr/>
              <p:nvPr/>
            </p:nvSpPr>
            <p:spPr>
              <a:xfrm>
                <a:off x="4349611" y="1858733"/>
                <a:ext cx="640080" cy="640080"/>
              </a:xfrm>
              <a:prstGeom prst="rect">
                <a:avLst/>
              </a:prstGeom>
              <a:solidFill>
                <a:srgbClr val="FFC00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ea typeface="+mn-ea"/>
                    <a:sym typeface="Calibri"/>
                  </a:rPr>
                  <a:t>0</a:t>
                </a:r>
              </a:p>
            </p:txBody>
          </p:sp>
          <p:sp>
            <p:nvSpPr>
              <p:cNvPr id="140" name="Rectangle 139"/>
              <p:cNvSpPr/>
              <p:nvPr/>
            </p:nvSpPr>
            <p:spPr>
              <a:xfrm>
                <a:off x="5016671" y="186157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0.2</a:t>
                </a:r>
              </a:p>
            </p:txBody>
          </p:sp>
        </p:grpSp>
        <p:grpSp>
          <p:nvGrpSpPr>
            <p:cNvPr id="122" name="Group 121"/>
            <p:cNvGrpSpPr/>
            <p:nvPr/>
          </p:nvGrpSpPr>
          <p:grpSpPr>
            <a:xfrm>
              <a:off x="4517001" y="1846243"/>
              <a:ext cx="1307140" cy="642925"/>
              <a:chOff x="4352111" y="2505803"/>
              <a:chExt cx="1307140" cy="642925"/>
            </a:xfrm>
          </p:grpSpPr>
          <p:sp>
            <p:nvSpPr>
              <p:cNvPr id="137" name="Rectangle 136"/>
              <p:cNvSpPr/>
              <p:nvPr/>
            </p:nvSpPr>
            <p:spPr>
              <a:xfrm>
                <a:off x="4352111" y="2505803"/>
                <a:ext cx="640080" cy="640080"/>
              </a:xfrm>
              <a:prstGeom prst="rect">
                <a:avLst/>
              </a:prstGeom>
              <a:solidFill>
                <a:srgbClr val="FFFF0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1</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38" name="Rectangle 137"/>
              <p:cNvSpPr/>
              <p:nvPr/>
            </p:nvSpPr>
            <p:spPr>
              <a:xfrm>
                <a:off x="5019171" y="250864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0.1</a:t>
                </a:r>
              </a:p>
            </p:txBody>
          </p:sp>
        </p:grpSp>
        <p:grpSp>
          <p:nvGrpSpPr>
            <p:cNvPr id="123" name="Group 122"/>
            <p:cNvGrpSpPr/>
            <p:nvPr/>
          </p:nvGrpSpPr>
          <p:grpSpPr>
            <a:xfrm>
              <a:off x="4519501" y="3785298"/>
              <a:ext cx="1292150" cy="652225"/>
              <a:chOff x="4354611" y="3155718"/>
              <a:chExt cx="1292150" cy="652225"/>
            </a:xfrm>
          </p:grpSpPr>
          <p:sp>
            <p:nvSpPr>
              <p:cNvPr id="135" name="Rectangle 134"/>
              <p:cNvSpPr/>
              <p:nvPr/>
            </p:nvSpPr>
            <p:spPr>
              <a:xfrm>
                <a:off x="4354611" y="3167863"/>
                <a:ext cx="640080" cy="640080"/>
              </a:xfrm>
              <a:prstGeom prst="rect">
                <a:avLst/>
              </a:prstGeom>
              <a:solidFill>
                <a:srgbClr val="00B05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0</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36" name="Rectangle 135"/>
              <p:cNvSpPr/>
              <p:nvPr/>
            </p:nvSpPr>
            <p:spPr>
              <a:xfrm>
                <a:off x="5006681" y="3155718"/>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0.5</a:t>
                </a:r>
              </a:p>
            </p:txBody>
          </p:sp>
        </p:grpSp>
        <p:grpSp>
          <p:nvGrpSpPr>
            <p:cNvPr id="124" name="Group 123"/>
            <p:cNvGrpSpPr/>
            <p:nvPr/>
          </p:nvGrpSpPr>
          <p:grpSpPr>
            <a:xfrm>
              <a:off x="4519501" y="3125910"/>
              <a:ext cx="1294650" cy="652053"/>
              <a:chOff x="4354611" y="3815450"/>
              <a:chExt cx="1294650" cy="652053"/>
            </a:xfrm>
          </p:grpSpPr>
          <p:sp>
            <p:nvSpPr>
              <p:cNvPr id="133" name="Rectangle 132"/>
              <p:cNvSpPr/>
              <p:nvPr/>
            </p:nvSpPr>
            <p:spPr>
              <a:xfrm>
                <a:off x="4354611" y="3827423"/>
                <a:ext cx="640080" cy="640080"/>
              </a:xfrm>
              <a:prstGeom prst="rect">
                <a:avLst/>
              </a:prstGeom>
              <a:solidFill>
                <a:srgbClr val="00B0F0"/>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1</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34" name="Rectangle 133"/>
              <p:cNvSpPr/>
              <p:nvPr/>
            </p:nvSpPr>
            <p:spPr>
              <a:xfrm>
                <a:off x="5009181" y="3815450"/>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200" b="0" i="0" u="none" strike="noStrike" kern="0" cap="none" spc="0" normalizeH="0" baseline="0" noProof="0" dirty="0">
                    <a:ln>
                      <a:noFill/>
                    </a:ln>
                    <a:solidFill>
                      <a:srgbClr val="FF0000"/>
                    </a:solidFill>
                    <a:effectLst/>
                    <a:uLnTx/>
                    <a:uFillTx/>
                    <a:latin typeface="Calibri"/>
                    <a:sym typeface="Calibri"/>
                  </a:rPr>
                  <a:t>0.3</a:t>
                </a:r>
              </a:p>
            </p:txBody>
          </p:sp>
        </p:grpSp>
        <mc:AlternateContent xmlns:mc="http://schemas.openxmlformats.org/markup-compatibility/2006" xmlns:a14="http://schemas.microsoft.com/office/drawing/2010/main">
          <mc:Choice Requires="a14">
            <p:sp>
              <p:nvSpPr>
                <p:cNvPr id="125" name="TextBox 124"/>
                <p:cNvSpPr txBox="1"/>
                <p:nvPr/>
              </p:nvSpPr>
              <p:spPr>
                <a:xfrm>
                  <a:off x="830747" y="1202245"/>
                  <a:ext cx="742957"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rgbClr val="000000"/>
                            </a:solidFill>
                            <a:effectLst/>
                            <a:uLnTx/>
                            <a:uFillTx/>
                            <a:latin typeface="Cambria Math"/>
                            <a:ea typeface="+mn-ea"/>
                            <a:sym typeface="Calibri"/>
                          </a:rPr>
                          <m:t>𝑐</m:t>
                        </m:r>
                        <m:r>
                          <a:rPr kumimoji="0" lang="en-US" sz="2400" b="0" i="1" u="none" strike="noStrike" kern="0" cap="none" spc="0" normalizeH="0" baseline="0" noProof="0" smtClean="0">
                            <a:ln>
                              <a:noFill/>
                            </a:ln>
                            <a:solidFill>
                              <a:srgbClr val="000000"/>
                            </a:solidFill>
                            <a:effectLst/>
                            <a:uLnTx/>
                            <a:uFillTx/>
                            <a:latin typeface="Cambria Math"/>
                            <a:ea typeface="+mn-ea"/>
                            <a:sym typeface="Calibri"/>
                          </a:rPr>
                          <m:t>(</m:t>
                        </m:r>
                        <m:r>
                          <a:rPr kumimoji="0" lang="en-US" sz="2400" b="0" i="1" u="none" strike="noStrike" kern="0" cap="none" spc="0" normalizeH="0" baseline="0" noProof="0" smtClean="0">
                            <a:ln>
                              <a:noFill/>
                            </a:ln>
                            <a:solidFill>
                              <a:srgbClr val="000000"/>
                            </a:solidFill>
                            <a:effectLst/>
                            <a:uLnTx/>
                            <a:uFillTx/>
                            <a:latin typeface="Cambria Math"/>
                            <a:ea typeface="+mn-ea"/>
                            <a:sym typeface="Calibri"/>
                          </a:rPr>
                          <m:t>𝑞</m:t>
                        </m:r>
                        <m:r>
                          <a:rPr kumimoji="0" lang="en-US" sz="2400" b="0" i="1" u="none" strike="noStrike" kern="0" cap="none" spc="0" normalizeH="0" baseline="0" noProof="0" smtClean="0">
                            <a:ln>
                              <a:noFill/>
                            </a:ln>
                            <a:solidFill>
                              <a:srgbClr val="000000"/>
                            </a:solidFill>
                            <a:effectLst/>
                            <a:uLnTx/>
                            <a:uFillTx/>
                            <a:latin typeface="Cambria Math"/>
                            <a:ea typeface="+mn-ea"/>
                            <a:sym typeface="Calibri"/>
                          </a:rPr>
                          <m:t>)</m:t>
                        </m:r>
                      </m:oMath>
                    </m:oMathPara>
                  </a14:m>
                  <a:endParaRPr kumimoji="0" lang="en-US" sz="2400" b="0" i="0" u="none" strike="noStrike" kern="0" cap="none" spc="0" normalizeH="0" baseline="0" noProof="0" dirty="0">
                    <a:ln>
                      <a:noFill/>
                    </a:ln>
                    <a:solidFill>
                      <a:srgbClr val="000000"/>
                    </a:solidFill>
                    <a:effectLst/>
                    <a:uLnTx/>
                    <a:uFillTx/>
                    <a:latin typeface="Calibri"/>
                    <a:ea typeface="+mn-ea"/>
                    <a:sym typeface="Calibri"/>
                  </a:endParaRPr>
                </a:p>
              </p:txBody>
            </p:sp>
          </mc:Choice>
          <mc:Fallback xmlns="">
            <p:sp>
              <p:nvSpPr>
                <p:cNvPr id="125" name="TextBox 124"/>
                <p:cNvSpPr txBox="1">
                  <a:spLocks noRot="1" noChangeAspect="1" noMove="1" noResize="1" noEditPoints="1" noAdjustHandles="1" noChangeArrowheads="1" noChangeShapeType="1" noTextEdit="1"/>
                </p:cNvSpPr>
                <p:nvPr/>
              </p:nvSpPr>
              <p:spPr>
                <a:xfrm>
                  <a:off x="830747" y="1202245"/>
                  <a:ext cx="742957" cy="461663"/>
                </a:xfrm>
                <a:prstGeom prst="rect">
                  <a:avLst/>
                </a:prstGeom>
                <a:blipFill rotWithShape="1">
                  <a:blip r:embed="rId7"/>
                  <a:stretch>
                    <a:fillRect r="-9091" b="-17105"/>
                  </a:stretch>
                </a:blipFill>
                <a:ln w="12700" cap="flat">
                  <a:noFill/>
                  <a:miter lim="400000"/>
                </a:ln>
                <a:effectLst/>
              </p:spPr>
              <p:txBody>
                <a:bodyPr/>
                <a:lstStyle/>
                <a:p>
                  <a:r>
                    <a:rPr lang="en-US">
                      <a:noFill/>
                    </a:rPr>
                    <a:t> </a:t>
                  </a:r>
                </a:p>
              </p:txBody>
            </p:sp>
          </mc:Fallback>
        </mc:AlternateContent>
        <p:grpSp>
          <p:nvGrpSpPr>
            <p:cNvPr id="126" name="Group 125"/>
            <p:cNvGrpSpPr/>
            <p:nvPr/>
          </p:nvGrpSpPr>
          <p:grpSpPr>
            <a:xfrm>
              <a:off x="6493181" y="1813763"/>
              <a:ext cx="645080" cy="2608770"/>
              <a:chOff x="1019331" y="1871223"/>
              <a:chExt cx="645080" cy="2608770"/>
            </a:xfrm>
          </p:grpSpPr>
          <p:sp>
            <p:nvSpPr>
              <p:cNvPr id="129" name="Rectangle 128"/>
              <p:cNvSpPr/>
              <p:nvPr/>
            </p:nvSpPr>
            <p:spPr>
              <a:xfrm>
                <a:off x="1019331" y="1871223"/>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FF0000"/>
                    </a:solidFill>
                    <a:effectLst/>
                    <a:uLnTx/>
                    <a:uFillTx/>
                    <a:latin typeface="Calibri"/>
                    <a:ea typeface="+mn-ea"/>
                    <a:sym typeface="Calibri"/>
                  </a:rPr>
                  <a:t>1</a:t>
                </a:r>
              </a:p>
            </p:txBody>
          </p:sp>
          <p:sp>
            <p:nvSpPr>
              <p:cNvPr id="130" name="Rectangle 129"/>
              <p:cNvSpPr/>
              <p:nvPr/>
            </p:nvSpPr>
            <p:spPr>
              <a:xfrm>
                <a:off x="1021831" y="2518293"/>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0</a:t>
                </a:r>
              </a:p>
            </p:txBody>
          </p:sp>
          <p:sp>
            <p:nvSpPr>
              <p:cNvPr id="131" name="Rectangle 130"/>
              <p:cNvSpPr/>
              <p:nvPr/>
            </p:nvSpPr>
            <p:spPr>
              <a:xfrm>
                <a:off x="1024331" y="3180353"/>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0</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sp>
            <p:nvSpPr>
              <p:cNvPr id="132" name="Rectangle 131"/>
              <p:cNvSpPr/>
              <p:nvPr/>
            </p:nvSpPr>
            <p:spPr>
              <a:xfrm>
                <a:off x="1024331" y="3839913"/>
                <a:ext cx="640080" cy="640080"/>
              </a:xfrm>
              <a:prstGeom prst="rect">
                <a:avLst/>
              </a:prstGeom>
              <a:solidFill>
                <a:srgbClr val="FFFFFF"/>
              </a:solidFill>
              <a:ln w="25400" cap="flat">
                <a:solidFill>
                  <a:srgbClr val="4F81BD"/>
                </a:solidFill>
                <a:prstDash val="solid"/>
                <a:round/>
              </a:ln>
              <a:effectLst>
                <a:outerShdw blurRad="38100" dist="23000" dir="5400000" rotWithShape="0">
                  <a:srgbClr val="000000">
                    <a:alpha val="35000"/>
                  </a:srgbClr>
                </a:outerShdw>
              </a:effectLst>
              <a:sp3d/>
            </p:spPr>
            <p:txBody>
              <a:bodyPr rot="0" spcFirstLastPara="1" vertOverflow="overflow" horzOverflow="overflow" vert="horz" wrap="square" lIns="45719" tIns="45719" rIns="45719" bIns="45719" numCol="1" spcCol="38100" rtlCol="0" anchor="ctr">
                <a:spAutoFit/>
              </a:bodyPr>
              <a:lstStyle/>
              <a:p>
                <a:pPr marL="0" marR="0" lvl="0" indent="0" algn="ctr" defTabSz="914400" eaLnBrk="1" fontAlgn="auto" latinLnBrk="0" hangingPunct="0">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srgbClr val="000000"/>
                    </a:solidFill>
                    <a:effectLst/>
                    <a:uLnTx/>
                    <a:uFillTx/>
                    <a:latin typeface="Calibri"/>
                    <a:sym typeface="Calibri"/>
                  </a:rPr>
                  <a:t>0</a:t>
                </a:r>
                <a:endParaRPr kumimoji="0" lang="en-US" sz="3600" b="0" i="0" u="none" strike="noStrike" kern="0" cap="none" spc="0" normalizeH="0" baseline="0" noProof="0" dirty="0">
                  <a:ln>
                    <a:noFill/>
                  </a:ln>
                  <a:solidFill>
                    <a:srgbClr val="000000"/>
                  </a:solidFill>
                  <a:effectLst/>
                  <a:uLnTx/>
                  <a:uFillTx/>
                  <a:latin typeface="Calibri"/>
                  <a:ea typeface="+mn-ea"/>
                  <a:sym typeface="Calibri"/>
                </a:endParaRPr>
              </a:p>
            </p:txBody>
          </p:sp>
        </p:grpSp>
        <mc:AlternateContent xmlns:mc="http://schemas.openxmlformats.org/markup-compatibility/2006" xmlns:a14="http://schemas.microsoft.com/office/drawing/2010/main">
          <mc:Choice Requires="a14">
            <p:sp>
              <p:nvSpPr>
                <p:cNvPr id="127" name="TextBox 126"/>
                <p:cNvSpPr txBox="1"/>
                <p:nvPr/>
              </p:nvSpPr>
              <p:spPr>
                <a:xfrm>
                  <a:off x="5818909" y="2810853"/>
                  <a:ext cx="594071" cy="58477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3200" b="0" i="1" u="none" strike="noStrike" kern="0" cap="none" spc="0" normalizeH="0" baseline="0" noProof="0" smtClean="0">
                            <a:ln>
                              <a:noFill/>
                            </a:ln>
                            <a:solidFill>
                              <a:srgbClr val="000000"/>
                            </a:solidFill>
                            <a:effectLst/>
                            <a:uLnTx/>
                            <a:uFillTx/>
                            <a:latin typeface="Cambria Math"/>
                            <a:ea typeface="Cambria Math"/>
                            <a:sym typeface="Calibri"/>
                          </a:rPr>
                          <m:t>⊕</m:t>
                        </m:r>
                      </m:oMath>
                    </m:oMathPara>
                  </a14:m>
                  <a:endParaRPr kumimoji="0" lang="en-US" sz="3200" b="0" i="0" u="none" strike="noStrike" kern="0" cap="none" spc="0" normalizeH="0" baseline="0" noProof="0" dirty="0">
                    <a:ln>
                      <a:noFill/>
                    </a:ln>
                    <a:solidFill>
                      <a:srgbClr val="000000"/>
                    </a:solidFill>
                    <a:effectLst/>
                    <a:uLnTx/>
                    <a:uFillTx/>
                    <a:latin typeface="Calibri"/>
                    <a:sym typeface="Calibri"/>
                  </a:endParaRPr>
                </a:p>
              </p:txBody>
            </p:sp>
          </mc:Choice>
          <mc:Fallback xmlns="">
            <p:sp>
              <p:nvSpPr>
                <p:cNvPr id="127" name="TextBox 126"/>
                <p:cNvSpPr txBox="1">
                  <a:spLocks noRot="1" noChangeAspect="1" noMove="1" noResize="1" noEditPoints="1" noAdjustHandles="1" noChangeArrowheads="1" noChangeShapeType="1" noTextEdit="1"/>
                </p:cNvSpPr>
                <p:nvPr/>
              </p:nvSpPr>
              <p:spPr>
                <a:xfrm>
                  <a:off x="5818909" y="2810853"/>
                  <a:ext cx="594071" cy="584773"/>
                </a:xfrm>
                <a:prstGeom prst="rect">
                  <a:avLst/>
                </a:prstGeom>
                <a:blipFill rotWithShape="1">
                  <a:blip r:embed="rId8"/>
                  <a:stretch>
                    <a:fillRect/>
                  </a:stretch>
                </a:blipFill>
                <a:ln w="12700" cap="flat">
                  <a:noFill/>
                  <a:miter lim="400000"/>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8" name="TextBox 127"/>
                <p:cNvSpPr txBox="1"/>
                <p:nvPr/>
              </p:nvSpPr>
              <p:spPr>
                <a:xfrm>
                  <a:off x="6018950" y="1157818"/>
                  <a:ext cx="2228621" cy="461663"/>
                </a:xfrm>
                <a:prstGeom prst="rect">
                  <a:avLst/>
                </a:prstGeom>
                <a:noFill/>
                <a:ln w="12700" cap="flat">
                  <a:noFill/>
                  <a:miter lim="400000"/>
                </a:ln>
                <a:effectLst/>
                <a:sp3d/>
              </p:spPr>
              <p:txBody>
                <a:bodyPr rot="0" spcFirstLastPara="1" vertOverflow="overflow" horzOverflow="overflow" vert="horz" wrap="none" lIns="45719" tIns="45719" rIns="45719" bIns="45719" numCol="1" spcCol="38100" rtlCol="0" anchor="t">
                  <a:spAutoFit/>
                </a:bodyPr>
                <a:lstStyle/>
                <a:p>
                  <a:pPr marL="0" marR="0" lvl="0" indent="0" defTabSz="914400" eaLnBrk="1" fontAlgn="auto" latinLnBrk="0" hangingPunct="0">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0" cap="none" spc="0" normalizeH="0" baseline="0" noProof="0" smtClean="0">
                            <a:ln>
                              <a:noFill/>
                            </a:ln>
                            <a:solidFill>
                              <a:srgbClr val="FF0000"/>
                            </a:solidFill>
                            <a:effectLst/>
                            <a:uLnTx/>
                            <a:uFillTx/>
                            <a:latin typeface="Cambria Math"/>
                            <a:sym typeface="Calibri"/>
                          </a:rPr>
                          <m:t>𝑑𝑖𝑠𝑡</m:t>
                        </m:r>
                        <m:d>
                          <m:dPr>
                            <m:ctrlPr>
                              <a:rPr kumimoji="0" lang="en-US" sz="2400" b="0" i="1" u="none" strike="noStrike" kern="0" cap="none" spc="0" normalizeH="0" baseline="0" noProof="0" smtClean="0">
                                <a:ln>
                                  <a:noFill/>
                                </a:ln>
                                <a:solidFill>
                                  <a:srgbClr val="FF0000"/>
                                </a:solidFill>
                                <a:effectLst/>
                                <a:uLnTx/>
                                <a:uFillTx/>
                                <a:latin typeface="Cambria Math" panose="02040503050406030204" pitchFamily="18" charset="0"/>
                                <a:sym typeface="Calibri"/>
                              </a:rPr>
                            </m:ctrlPr>
                          </m:dPr>
                          <m:e>
                            <m:r>
                              <a:rPr kumimoji="0" lang="en-US" sz="2400" b="0" i="1" u="none" strike="noStrike" kern="0" cap="none" spc="0" normalizeH="0" baseline="0" noProof="0" smtClean="0">
                                <a:ln>
                                  <a:noFill/>
                                </a:ln>
                                <a:solidFill>
                                  <a:srgbClr val="FF0000"/>
                                </a:solidFill>
                                <a:effectLst/>
                                <a:uLnTx/>
                                <a:uFillTx/>
                                <a:latin typeface="Cambria Math"/>
                                <a:sym typeface="Calibri"/>
                              </a:rPr>
                              <m:t>𝑞</m:t>
                            </m:r>
                            <m:r>
                              <a:rPr kumimoji="0" lang="en-US" sz="2400" b="0" i="1" u="none" strike="noStrike" kern="0" cap="none" spc="0" normalizeH="0" baseline="0" noProof="0" smtClean="0">
                                <a:ln>
                                  <a:noFill/>
                                </a:ln>
                                <a:solidFill>
                                  <a:srgbClr val="FF0000"/>
                                </a:solidFill>
                                <a:effectLst/>
                                <a:uLnTx/>
                                <a:uFillTx/>
                                <a:latin typeface="Cambria Math"/>
                                <a:sym typeface="Calibri"/>
                              </a:rPr>
                              <m:t>, </m:t>
                            </m:r>
                            <m:r>
                              <a:rPr kumimoji="0" lang="en-US" sz="2400" b="0" i="1" u="none" strike="noStrike" kern="0" cap="none" spc="0" normalizeH="0" baseline="0" noProof="0" smtClean="0">
                                <a:ln>
                                  <a:noFill/>
                                </a:ln>
                                <a:solidFill>
                                  <a:srgbClr val="FF0000"/>
                                </a:solidFill>
                                <a:effectLst/>
                                <a:uLnTx/>
                                <a:uFillTx/>
                                <a:latin typeface="Cambria Math"/>
                                <a:sym typeface="Calibri"/>
                              </a:rPr>
                              <m:t>𝑏</m:t>
                            </m:r>
                          </m:e>
                        </m:d>
                        <m:r>
                          <a:rPr kumimoji="0" lang="en-US" sz="2400" b="0" i="1" u="none" strike="noStrike" kern="0" cap="none" spc="0" normalizeH="0" baseline="0" noProof="0" smtClean="0">
                            <a:ln>
                              <a:noFill/>
                            </a:ln>
                            <a:solidFill>
                              <a:srgbClr val="FF0000"/>
                            </a:solidFill>
                            <a:effectLst/>
                            <a:uLnTx/>
                            <a:uFillTx/>
                            <a:latin typeface="Cambria Math"/>
                            <a:sym typeface="Calibri"/>
                          </a:rPr>
                          <m:t>=0.1</m:t>
                        </m:r>
                      </m:oMath>
                    </m:oMathPara>
                  </a14:m>
                  <a:endParaRPr kumimoji="0" lang="en-US" sz="2400" b="0" i="0" u="none" strike="noStrike" kern="0" cap="none" spc="0" normalizeH="0" baseline="0" noProof="0" dirty="0">
                    <a:ln>
                      <a:noFill/>
                    </a:ln>
                    <a:solidFill>
                      <a:srgbClr val="FF0000"/>
                    </a:solidFill>
                    <a:effectLst/>
                    <a:uLnTx/>
                    <a:uFillTx/>
                    <a:latin typeface="Calibri"/>
                    <a:sym typeface="Calibri"/>
                  </a:endParaRPr>
                </a:p>
              </p:txBody>
            </p:sp>
          </mc:Choice>
          <mc:Fallback xmlns="">
            <p:sp>
              <p:nvSpPr>
                <p:cNvPr id="128" name="TextBox 127"/>
                <p:cNvSpPr txBox="1">
                  <a:spLocks noRot="1" noChangeAspect="1" noMove="1" noResize="1" noEditPoints="1" noAdjustHandles="1" noChangeArrowheads="1" noChangeShapeType="1" noTextEdit="1"/>
                </p:cNvSpPr>
                <p:nvPr/>
              </p:nvSpPr>
              <p:spPr>
                <a:xfrm>
                  <a:off x="6018950" y="1157818"/>
                  <a:ext cx="2228621" cy="461663"/>
                </a:xfrm>
                <a:prstGeom prst="rect">
                  <a:avLst/>
                </a:prstGeom>
                <a:blipFill rotWithShape="1">
                  <a:blip r:embed="rId9"/>
                  <a:stretch>
                    <a:fillRect l="-822" r="-1096" b="-9211"/>
                  </a:stretch>
                </a:blipFill>
                <a:ln w="12700" cap="flat">
                  <a:noFill/>
                  <a:miter lim="400000"/>
                </a:ln>
                <a:effectLst/>
              </p:spPr>
              <p:txBody>
                <a:bodyPr/>
                <a:lstStyle/>
                <a:p>
                  <a:r>
                    <a:rPr lang="en-US">
                      <a:noFill/>
                    </a:rPr>
                    <a:t> </a:t>
                  </a:r>
                </a:p>
              </p:txBody>
            </p:sp>
          </mc:Fallback>
        </mc:AlternateContent>
      </p:grpSp>
    </p:spTree>
    <p:extLst>
      <p:ext uri="{BB962C8B-B14F-4D97-AF65-F5344CB8AC3E}">
        <p14:creationId xmlns:p14="http://schemas.microsoft.com/office/powerpoint/2010/main" val="1305924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Flipping Vector Tree</a:t>
            </a:r>
          </a:p>
        </p:txBody>
      </p:sp>
      <p:sp>
        <p:nvSpPr>
          <p:cNvPr id="3" name="Content Placeholder 2"/>
          <p:cNvSpPr>
            <a:spLocks noGrp="1"/>
          </p:cNvSpPr>
          <p:nvPr>
            <p:ph idx="1"/>
          </p:nvPr>
        </p:nvSpPr>
        <p:spPr/>
        <p:txBody>
          <a:bodyPr/>
          <a:lstStyle/>
          <a:p>
            <a:r>
              <a:rPr lang="en-US" dirty="0"/>
              <a:t>A query generates buckets by traversing a flipping vector tree</a:t>
            </a:r>
          </a:p>
          <a:p>
            <a:pPr lvl="1"/>
            <a:endParaRPr lang="en-US" sz="2000"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48</a:t>
            </a:fld>
            <a:endParaRPr lang="en-US" altLang="zh-CN" dirty="0"/>
          </a:p>
        </p:txBody>
      </p:sp>
      <p:pic>
        <p:nvPicPr>
          <p:cNvPr id="7" name="Picture 2" descr="E:\Dropbox\My papers\L2H\sigmod 2018 conference\poster\generateToprobe_tre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3968" y="2887682"/>
            <a:ext cx="4642020" cy="349364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71269BF-B2E1-C948-ABE0-42C1E99FAD17}"/>
              </a:ext>
            </a:extLst>
          </p:cNvPr>
          <p:cNvSpPr txBox="1"/>
          <p:nvPr/>
        </p:nvSpPr>
        <p:spPr>
          <a:xfrm>
            <a:off x="179512" y="2060848"/>
            <a:ext cx="5532284" cy="1754326"/>
          </a:xfrm>
          <a:prstGeom prst="rect">
            <a:avLst/>
          </a:prstGeom>
          <a:noFill/>
        </p:spPr>
        <p:txBody>
          <a:bodyPr wrap="none" rtlCol="0">
            <a:spAutoFit/>
          </a:bodyPr>
          <a:lstStyle/>
          <a:p>
            <a:pPr marL="800100" lvl="1" indent="-342900">
              <a:buFont typeface="Arial" panose="020B0604020202020204" pitchFamily="34" charset="0"/>
              <a:buChar char="•"/>
            </a:pPr>
            <a:r>
              <a:rPr lang="en-US" sz="2400" dirty="0"/>
              <a:t>start with the root flipping vector</a:t>
            </a:r>
          </a:p>
          <a:p>
            <a:pPr marL="800100" lvl="1" indent="-342900">
              <a:buFont typeface="Arial" panose="020B0604020202020204" pitchFamily="34" charset="0"/>
              <a:buChar char="•"/>
            </a:pPr>
            <a:r>
              <a:rPr lang="en-US" sz="2400" dirty="0"/>
              <a:t>continue by Swap and Append </a:t>
            </a:r>
          </a:p>
          <a:p>
            <a:pPr lvl="2"/>
            <a:r>
              <a:rPr lang="en-US" dirty="0"/>
              <a:t>Swap (v-): swap the last 1 and its right zero</a:t>
            </a:r>
          </a:p>
          <a:p>
            <a:pPr lvl="2"/>
            <a:r>
              <a:rPr lang="en-US" dirty="0"/>
              <a:t>Append (v+): append 1 to the last 1</a:t>
            </a:r>
          </a:p>
          <a:p>
            <a:pPr marL="800100" lvl="1" indent="-342900">
              <a:buFont typeface="Arial" panose="020B0604020202020204" pitchFamily="34" charset="0"/>
              <a:buChar char="•"/>
            </a:pPr>
            <a:endParaRPr lang="en-US" sz="2400" dirty="0"/>
          </a:p>
        </p:txBody>
      </p:sp>
      <p:sp>
        <p:nvSpPr>
          <p:cNvPr id="6" name="Rectangle 5">
            <a:extLst>
              <a:ext uri="{FF2B5EF4-FFF2-40B4-BE49-F238E27FC236}">
                <a16:creationId xmlns:a16="http://schemas.microsoft.com/office/drawing/2014/main" id="{EDA27902-7A8A-224E-8922-8E6874D58495}"/>
              </a:ext>
            </a:extLst>
          </p:cNvPr>
          <p:cNvSpPr/>
          <p:nvPr/>
        </p:nvSpPr>
        <p:spPr>
          <a:xfrm>
            <a:off x="269790" y="3713431"/>
            <a:ext cx="4572000" cy="830997"/>
          </a:xfrm>
          <a:prstGeom prst="rect">
            <a:avLst/>
          </a:prstGeom>
        </p:spPr>
        <p:txBody>
          <a:bodyPr>
            <a:spAutoFit/>
          </a:bodyPr>
          <a:lstStyle/>
          <a:p>
            <a:pPr marL="800100" lvl="1" indent="-342900">
              <a:buFont typeface="Arial" panose="020B0604020202020204" pitchFamily="34" charset="0"/>
              <a:buChar char="•"/>
            </a:pPr>
            <a:r>
              <a:rPr lang="en-US" sz="2400" dirty="0"/>
              <a:t>QD(v) &lt; QD(v-)</a:t>
            </a:r>
          </a:p>
          <a:p>
            <a:pPr marL="800100" lvl="1" indent="-342900">
              <a:buFont typeface="Arial" panose="020B0604020202020204" pitchFamily="34" charset="0"/>
              <a:buChar char="•"/>
            </a:pPr>
            <a:r>
              <a:rPr lang="en-US" sz="2400" dirty="0"/>
              <a:t>QD(v) &lt; QD(v+)</a:t>
            </a:r>
            <a:endParaRPr lang="en-US" sz="2000" dirty="0"/>
          </a:p>
        </p:txBody>
      </p:sp>
    </p:spTree>
    <p:extLst>
      <p:ext uri="{BB962C8B-B14F-4D97-AF65-F5344CB8AC3E}">
        <p14:creationId xmlns:p14="http://schemas.microsoft.com/office/powerpoint/2010/main" val="7082760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Accuracy</a:t>
            </a:r>
          </a:p>
        </p:txBody>
      </p:sp>
      <p:sp>
        <p:nvSpPr>
          <p:cNvPr id="3" name="Content Placeholder 2"/>
          <p:cNvSpPr>
            <a:spLocks noGrp="1"/>
          </p:cNvSpPr>
          <p:nvPr>
            <p:ph idx="1"/>
          </p:nvPr>
        </p:nvSpPr>
        <p:spPr/>
        <p:txBody>
          <a:bodyPr/>
          <a:lstStyle/>
          <a:p>
            <a:r>
              <a:rPr lang="en-US" dirty="0"/>
              <a:t>PCAH on Tiny5M dataset (left) and SIFT10M dataset(right)</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49</a:t>
            </a:fld>
            <a:endParaRPr lang="en-US" altLang="zh-CN" dirty="0"/>
          </a:p>
        </p:txBody>
      </p:sp>
      <p:graphicFrame>
        <p:nvGraphicFramePr>
          <p:cNvPr id="5" name="Chart 4"/>
          <p:cNvGraphicFramePr>
            <a:graphicFrameLocks/>
          </p:cNvGraphicFramePr>
          <p:nvPr>
            <p:extLst>
              <p:ext uri="{D42A27DB-BD31-4B8C-83A1-F6EECF244321}">
                <p14:modId xmlns:p14="http://schemas.microsoft.com/office/powerpoint/2010/main" val="3676242204"/>
              </p:ext>
            </p:extLst>
          </p:nvPr>
        </p:nvGraphicFramePr>
        <p:xfrm>
          <a:off x="179512" y="2708920"/>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1691740470"/>
              </p:ext>
            </p:extLst>
          </p:nvPr>
        </p:nvGraphicFramePr>
        <p:xfrm>
          <a:off x="4572000" y="270892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30148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Retrieval</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a:t>
            </a:fld>
            <a:endParaRPr lang="en-US" altLang="zh-CN" dirty="0"/>
          </a:p>
        </p:txBody>
      </p:sp>
      <p:pic>
        <p:nvPicPr>
          <p:cNvPr id="13" name="Picture 20" descr="E:\Dropbox\My papers\L2H\sigmod 2018 conference\poster\catretrieval-crop.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535287"/>
            <a:ext cx="8204298" cy="2286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251520" y="4359622"/>
            <a:ext cx="1963999" cy="461665"/>
          </a:xfrm>
          <a:prstGeom prst="rect">
            <a:avLst/>
          </a:prstGeom>
          <a:noFill/>
        </p:spPr>
        <p:txBody>
          <a:bodyPr wrap="none" rtlCol="0">
            <a:spAutoFit/>
          </a:bodyPr>
          <a:lstStyle/>
          <a:p>
            <a:r>
              <a:rPr lang="en-US" sz="2400" dirty="0"/>
              <a:t>Query Image</a:t>
            </a:r>
          </a:p>
        </p:txBody>
      </p:sp>
      <p:sp>
        <p:nvSpPr>
          <p:cNvPr id="23" name="TextBox 22"/>
          <p:cNvSpPr txBox="1"/>
          <p:nvPr/>
        </p:nvSpPr>
        <p:spPr>
          <a:xfrm>
            <a:off x="6300192" y="4479503"/>
            <a:ext cx="2444900" cy="461665"/>
          </a:xfrm>
          <a:prstGeom prst="rect">
            <a:avLst/>
          </a:prstGeom>
          <a:noFill/>
        </p:spPr>
        <p:txBody>
          <a:bodyPr wrap="none" rtlCol="0">
            <a:spAutoFit/>
          </a:bodyPr>
          <a:lstStyle/>
          <a:p>
            <a:r>
              <a:rPr lang="en-US" sz="2400" dirty="0"/>
              <a:t>Retrieved Image</a:t>
            </a:r>
          </a:p>
        </p:txBody>
      </p:sp>
    </p:spTree>
    <p:extLst>
      <p:ext uri="{BB962C8B-B14F-4D97-AF65-F5344CB8AC3E}">
        <p14:creationId xmlns:p14="http://schemas.microsoft.com/office/powerpoint/2010/main" val="729396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Efficiency</a:t>
            </a:r>
          </a:p>
        </p:txBody>
      </p:sp>
      <p:sp>
        <p:nvSpPr>
          <p:cNvPr id="3" name="Content Placeholder 2"/>
          <p:cNvSpPr>
            <a:spLocks noGrp="1"/>
          </p:cNvSpPr>
          <p:nvPr>
            <p:ph idx="1"/>
          </p:nvPr>
        </p:nvSpPr>
        <p:spPr>
          <a:xfrm>
            <a:off x="467544" y="1052736"/>
            <a:ext cx="8219256" cy="5113114"/>
          </a:xfrm>
        </p:spPr>
        <p:txBody>
          <a:bodyPr/>
          <a:lstStyle/>
          <a:p>
            <a:r>
              <a:rPr lang="en-US" dirty="0"/>
              <a:t>PCAH on Tiny5M (left) and SIFT10M(right)</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50</a:t>
            </a:fld>
            <a:endParaRPr lang="en-US" altLang="zh-CN" dirty="0"/>
          </a:p>
        </p:txBody>
      </p:sp>
      <p:graphicFrame>
        <p:nvGraphicFramePr>
          <p:cNvPr id="5" name="Content Placeholder 4"/>
          <p:cNvGraphicFramePr>
            <a:graphicFrameLocks/>
          </p:cNvGraphicFramePr>
          <p:nvPr>
            <p:extLst>
              <p:ext uri="{D42A27DB-BD31-4B8C-83A1-F6EECF244321}">
                <p14:modId xmlns:p14="http://schemas.microsoft.com/office/powerpoint/2010/main" val="830745628"/>
              </p:ext>
            </p:extLst>
          </p:nvPr>
        </p:nvGraphicFramePr>
        <p:xfrm>
          <a:off x="179512" y="1556792"/>
          <a:ext cx="4114800" cy="24688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1335117428"/>
              </p:ext>
            </p:extLst>
          </p:nvPr>
        </p:nvGraphicFramePr>
        <p:xfrm>
          <a:off x="4355976" y="1556792"/>
          <a:ext cx="4258816" cy="2540888"/>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Chart 6"/>
          <p:cNvGraphicFramePr>
            <a:graphicFrameLocks/>
          </p:cNvGraphicFramePr>
          <p:nvPr>
            <p:extLst>
              <p:ext uri="{D42A27DB-BD31-4B8C-83A1-F6EECF244321}">
                <p14:modId xmlns:p14="http://schemas.microsoft.com/office/powerpoint/2010/main" val="3052668913"/>
              </p:ext>
            </p:extLst>
          </p:nvPr>
        </p:nvGraphicFramePr>
        <p:xfrm>
          <a:off x="107504" y="4103962"/>
          <a:ext cx="4114800" cy="246888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8" name="Chart 7"/>
          <p:cNvGraphicFramePr>
            <a:graphicFrameLocks/>
          </p:cNvGraphicFramePr>
          <p:nvPr>
            <p:extLst>
              <p:ext uri="{D42A27DB-BD31-4B8C-83A1-F6EECF244321}">
                <p14:modId xmlns:p14="http://schemas.microsoft.com/office/powerpoint/2010/main" val="237397182"/>
              </p:ext>
            </p:extLst>
          </p:nvPr>
        </p:nvGraphicFramePr>
        <p:xfrm>
          <a:off x="4355976" y="4149080"/>
          <a:ext cx="4248472" cy="246888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473789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Benefits to Other algorithms</a:t>
            </a:r>
          </a:p>
        </p:txBody>
      </p:sp>
      <p:sp>
        <p:nvSpPr>
          <p:cNvPr id="3" name="Content Placeholder 2"/>
          <p:cNvSpPr>
            <a:spLocks noGrp="1"/>
          </p:cNvSpPr>
          <p:nvPr>
            <p:ph idx="1"/>
          </p:nvPr>
        </p:nvSpPr>
        <p:spPr/>
        <p:txBody>
          <a:bodyPr/>
          <a:lstStyle/>
          <a:p>
            <a:r>
              <a:rPr lang="en-US" dirty="0"/>
              <a:t>Iterative Quantization Hashing (ITQ) on Tiny5M (left) and SIFT10M(right)</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51</a:t>
            </a:fld>
            <a:endParaRPr lang="en-US" altLang="zh-CN" dirty="0"/>
          </a:p>
        </p:txBody>
      </p:sp>
      <p:graphicFrame>
        <p:nvGraphicFramePr>
          <p:cNvPr id="5" name="Chart 4"/>
          <p:cNvGraphicFramePr>
            <a:graphicFrameLocks/>
          </p:cNvGraphicFramePr>
          <p:nvPr>
            <p:extLst>
              <p:ext uri="{D42A27DB-BD31-4B8C-83A1-F6EECF244321}">
                <p14:modId xmlns:p14="http://schemas.microsoft.com/office/powerpoint/2010/main" val="1394024006"/>
              </p:ext>
            </p:extLst>
          </p:nvPr>
        </p:nvGraphicFramePr>
        <p:xfrm>
          <a:off x="35496" y="2708919"/>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690619221"/>
              </p:ext>
            </p:extLst>
          </p:nvPr>
        </p:nvGraphicFramePr>
        <p:xfrm>
          <a:off x="4427984" y="2708920"/>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913562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Experiments – Benefits to Other algorithms</a:t>
            </a:r>
          </a:p>
        </p:txBody>
      </p:sp>
      <p:sp>
        <p:nvSpPr>
          <p:cNvPr id="3" name="Content Placeholder 2"/>
          <p:cNvSpPr>
            <a:spLocks noGrp="1"/>
          </p:cNvSpPr>
          <p:nvPr>
            <p:ph idx="1"/>
          </p:nvPr>
        </p:nvSpPr>
        <p:spPr/>
        <p:txBody>
          <a:bodyPr/>
          <a:lstStyle/>
          <a:p>
            <a:r>
              <a:rPr lang="en-US" dirty="0"/>
              <a:t>Spectral Hashing (SH) on Tiny5M (left) and SIFT10M(right)</a:t>
            </a:r>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52</a:t>
            </a:fld>
            <a:endParaRPr lang="en-US" altLang="zh-CN" dirty="0"/>
          </a:p>
        </p:txBody>
      </p:sp>
      <p:graphicFrame>
        <p:nvGraphicFramePr>
          <p:cNvPr id="5" name="Chart 4"/>
          <p:cNvGraphicFramePr>
            <a:graphicFrameLocks/>
          </p:cNvGraphicFramePr>
          <p:nvPr>
            <p:extLst>
              <p:ext uri="{D42A27DB-BD31-4B8C-83A1-F6EECF244321}">
                <p14:modId xmlns:p14="http://schemas.microsoft.com/office/powerpoint/2010/main" val="2314126998"/>
              </p:ext>
            </p:extLst>
          </p:nvPr>
        </p:nvGraphicFramePr>
        <p:xfrm>
          <a:off x="107504" y="2852936"/>
          <a:ext cx="457200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p:cNvGraphicFramePr>
            <a:graphicFrameLocks/>
          </p:cNvGraphicFramePr>
          <p:nvPr>
            <p:extLst>
              <p:ext uri="{D42A27DB-BD31-4B8C-83A1-F6EECF244321}">
                <p14:modId xmlns:p14="http://schemas.microsoft.com/office/powerpoint/2010/main" val="3927172509"/>
              </p:ext>
            </p:extLst>
          </p:nvPr>
        </p:nvGraphicFramePr>
        <p:xfrm>
          <a:off x="4572000" y="2852936"/>
          <a:ext cx="4572000" cy="2743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1378722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dirty="0"/>
              <a:t>Quantization Distance</a:t>
            </a:r>
          </a:p>
          <a:p>
            <a:r>
              <a:rPr lang="en-US" dirty="0"/>
              <a:t>Generate-to-probe algorithm (GQR)</a:t>
            </a:r>
          </a:p>
          <a:p>
            <a:r>
              <a:rPr lang="en-US" dirty="0"/>
              <a:t>GQR is able to improve the performance of a broad range of learning to hash algorithms</a:t>
            </a:r>
          </a:p>
          <a:p>
            <a:r>
              <a:rPr lang="en-US" dirty="0"/>
              <a:t>No extra overhead to the learning process</a:t>
            </a:r>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53</a:t>
            </a:fld>
            <a:endParaRPr lang="en-US" altLang="zh-CN" dirty="0"/>
          </a:p>
        </p:txBody>
      </p:sp>
    </p:spTree>
    <p:extLst>
      <p:ext uri="{BB962C8B-B14F-4D97-AF65-F5344CB8AC3E}">
        <p14:creationId xmlns:p14="http://schemas.microsoft.com/office/powerpoint/2010/main" val="22042896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a:t>
            </a:r>
          </a:p>
        </p:txBody>
      </p:sp>
      <p:sp>
        <p:nvSpPr>
          <p:cNvPr id="3" name="Content Placeholder 2"/>
          <p:cNvSpPr>
            <a:spLocks noGrp="1"/>
          </p:cNvSpPr>
          <p:nvPr>
            <p:ph idx="1"/>
          </p:nvPr>
        </p:nvSpPr>
        <p:spPr>
          <a:xfrm>
            <a:off x="457200" y="1125538"/>
            <a:ext cx="6563072" cy="4967758"/>
          </a:xfrm>
        </p:spPr>
        <p:txBody>
          <a:bodyPr/>
          <a:lstStyle/>
          <a:p>
            <a:r>
              <a:rPr lang="en-US" dirty="0"/>
              <a:t>GQR is open-source in </a:t>
            </a:r>
            <a:r>
              <a:rPr lang="en-US" dirty="0" err="1"/>
              <a:t>Github</a:t>
            </a:r>
            <a:endParaRPr lang="en-US" dirty="0"/>
          </a:p>
          <a:p>
            <a:pPr lvl="1"/>
            <a:r>
              <a:rPr lang="en-US" dirty="0"/>
              <a:t>Support different learning to hash algorithms (e.g. ITQ, PCAH, SH, </a:t>
            </a:r>
            <a:r>
              <a:rPr lang="en-US" dirty="0" err="1"/>
              <a:t>Sperical</a:t>
            </a:r>
            <a:r>
              <a:rPr lang="en-US" dirty="0"/>
              <a:t> Hashing, </a:t>
            </a:r>
            <a:r>
              <a:rPr lang="en-US" dirty="0" err="1"/>
              <a:t>Kmeans</a:t>
            </a:r>
            <a:r>
              <a:rPr lang="en-US" dirty="0"/>
              <a:t> Hashing, Isotropic Hashing,…)</a:t>
            </a:r>
          </a:p>
          <a:p>
            <a:pPr lvl="1"/>
            <a:endParaRPr lang="en-US" dirty="0"/>
          </a:p>
          <a:p>
            <a:r>
              <a:rPr lang="en-US" dirty="0"/>
              <a:t>Distributed GQR has been released on </a:t>
            </a:r>
            <a:r>
              <a:rPr lang="en-US" dirty="0" err="1"/>
              <a:t>LoSHa</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54</a:t>
            </a:fld>
            <a:endParaRPr lang="en-US" altLang="zh-CN" dirty="0"/>
          </a:p>
        </p:txBody>
      </p:sp>
    </p:spTree>
    <p:extLst>
      <p:ext uri="{BB962C8B-B14F-4D97-AF65-F5344CB8AC3E}">
        <p14:creationId xmlns:p14="http://schemas.microsoft.com/office/powerpoint/2010/main" val="20273692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a:xfrm>
            <a:off x="539552" y="1124744"/>
            <a:ext cx="8136904" cy="5733256"/>
          </a:xfrm>
        </p:spPr>
        <p:txBody>
          <a:bodyPr>
            <a:normAutofit/>
          </a:bodyPr>
          <a:lstStyle/>
          <a:p>
            <a:r>
              <a:rPr lang="en-US" dirty="0"/>
              <a:t>We developed </a:t>
            </a:r>
            <a:r>
              <a:rPr lang="en-US" dirty="0" err="1"/>
              <a:t>LoSHA</a:t>
            </a:r>
            <a:r>
              <a:rPr lang="en-US" dirty="0"/>
              <a:t>, a general distributed system for locality sensitive hashing (SIGIR 2017). </a:t>
            </a:r>
          </a:p>
          <a:p>
            <a:pPr lvl="1"/>
            <a:r>
              <a:rPr lang="en-US" sz="2200" dirty="0"/>
              <a:t>Performance: 10x faster than Spark, Similar to PLSH</a:t>
            </a:r>
          </a:p>
          <a:p>
            <a:pPr lvl="1"/>
            <a:r>
              <a:rPr lang="en-US" sz="2200" dirty="0"/>
              <a:t>Resource efficiency: 5x less machines, 10x less network traffic</a:t>
            </a:r>
          </a:p>
          <a:p>
            <a:pPr lvl="1"/>
            <a:r>
              <a:rPr lang="en-US" sz="2200" dirty="0"/>
              <a:t>User-friendliness: 100s/1000s lines of code for </a:t>
            </a:r>
            <a:r>
              <a:rPr lang="en-US" sz="2200" dirty="0" err="1"/>
              <a:t>LoSHa</a:t>
            </a:r>
            <a:r>
              <a:rPr lang="en-US" sz="2200" dirty="0"/>
              <a:t>/Spark respectively</a:t>
            </a:r>
          </a:p>
          <a:p>
            <a:pPr lvl="1"/>
            <a:r>
              <a:rPr lang="en-US" sz="2200" dirty="0"/>
              <a:t>Generality: support many similarity search algorithms, e.g. LSH, L2H, VQ, MIPS … </a:t>
            </a:r>
          </a:p>
          <a:p>
            <a:pPr marL="457200" lvl="1" indent="0">
              <a:buNone/>
            </a:pPr>
            <a:endParaRPr lang="en-US" sz="2200" dirty="0"/>
          </a:p>
          <a:p>
            <a:pPr marL="457200" lvl="1" indent="0">
              <a:buNone/>
            </a:pPr>
            <a:endParaRPr lang="en-US" sz="2200" dirty="0"/>
          </a:p>
        </p:txBody>
      </p:sp>
      <p:graphicFrame>
        <p:nvGraphicFramePr>
          <p:cNvPr id="5" name="Content Placeholder 3"/>
          <p:cNvGraphicFramePr>
            <a:graphicFrameLocks/>
          </p:cNvGraphicFramePr>
          <p:nvPr>
            <p:extLst>
              <p:ext uri="{D42A27DB-BD31-4B8C-83A1-F6EECF244321}">
                <p14:modId xmlns:p14="http://schemas.microsoft.com/office/powerpoint/2010/main" val="1968362650"/>
              </p:ext>
            </p:extLst>
          </p:nvPr>
        </p:nvGraphicFramePr>
        <p:xfrm>
          <a:off x="472478" y="4784411"/>
          <a:ext cx="8117000" cy="1884949"/>
        </p:xfrm>
        <a:graphic>
          <a:graphicData uri="http://schemas.openxmlformats.org/drawingml/2006/table">
            <a:tbl>
              <a:tblPr firstRow="1" bandRow="1">
                <a:tableStyleId>{5C22544A-7EE6-4342-B048-85BDC9FD1C3A}</a:tableStyleId>
              </a:tblPr>
              <a:tblGrid>
                <a:gridCol w="2029250">
                  <a:extLst>
                    <a:ext uri="{9D8B030D-6E8A-4147-A177-3AD203B41FA5}">
                      <a16:colId xmlns:a16="http://schemas.microsoft.com/office/drawing/2014/main" val="20000"/>
                    </a:ext>
                  </a:extLst>
                </a:gridCol>
                <a:gridCol w="2029250">
                  <a:extLst>
                    <a:ext uri="{9D8B030D-6E8A-4147-A177-3AD203B41FA5}">
                      <a16:colId xmlns:a16="http://schemas.microsoft.com/office/drawing/2014/main" val="20001"/>
                    </a:ext>
                  </a:extLst>
                </a:gridCol>
                <a:gridCol w="2029250">
                  <a:extLst>
                    <a:ext uri="{9D8B030D-6E8A-4147-A177-3AD203B41FA5}">
                      <a16:colId xmlns:a16="http://schemas.microsoft.com/office/drawing/2014/main" val="20002"/>
                    </a:ext>
                  </a:extLst>
                </a:gridCol>
                <a:gridCol w="2029250">
                  <a:extLst>
                    <a:ext uri="{9D8B030D-6E8A-4147-A177-3AD203B41FA5}">
                      <a16:colId xmlns:a16="http://schemas.microsoft.com/office/drawing/2014/main" val="20003"/>
                    </a:ext>
                  </a:extLst>
                </a:gridCol>
              </a:tblGrid>
              <a:tr h="397433">
                <a:tc>
                  <a:txBody>
                    <a:bodyPr/>
                    <a:lstStyle/>
                    <a:p>
                      <a:endParaRPr lang="en-US" dirty="0"/>
                    </a:p>
                  </a:txBody>
                  <a:tcPr marL="68580" marR="68580"/>
                </a:tc>
                <a:tc>
                  <a:txBody>
                    <a:bodyPr/>
                    <a:lstStyle/>
                    <a:p>
                      <a:r>
                        <a:rPr lang="en-US" dirty="0" err="1"/>
                        <a:t>LoSHa</a:t>
                      </a:r>
                      <a:endParaRPr lang="en-US" dirty="0"/>
                    </a:p>
                  </a:txBody>
                  <a:tcPr marL="68580" marR="68580"/>
                </a:tc>
                <a:tc>
                  <a:txBody>
                    <a:bodyPr/>
                    <a:lstStyle/>
                    <a:p>
                      <a:r>
                        <a:rPr lang="en-US" dirty="0"/>
                        <a:t>Spark</a:t>
                      </a:r>
                    </a:p>
                  </a:txBody>
                  <a:tcPr marL="68580" marR="6858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PLSH (Intel + MIT)</a:t>
                      </a:r>
                    </a:p>
                  </a:txBody>
                  <a:tcPr marL="68580" marR="68580"/>
                </a:tc>
                <a:extLst>
                  <a:ext uri="{0D108BD9-81ED-4DB2-BD59-A6C34878D82A}">
                    <a16:rowId xmlns:a16="http://schemas.microsoft.com/office/drawing/2014/main" val="10000"/>
                  </a:ext>
                </a:extLst>
              </a:tr>
              <a:tr h="371879">
                <a:tc>
                  <a:txBody>
                    <a:bodyPr/>
                    <a:lstStyle/>
                    <a:p>
                      <a:r>
                        <a:rPr lang="en-US" dirty="0"/>
                        <a:t>Performance</a:t>
                      </a:r>
                    </a:p>
                  </a:txBody>
                  <a:tcPr marL="68580" marR="68580"/>
                </a:tc>
                <a:tc>
                  <a:txBody>
                    <a:bodyPr/>
                    <a:lstStyle/>
                    <a:p>
                      <a:r>
                        <a:rPr lang="en-US" b="1" dirty="0"/>
                        <a:t>High</a:t>
                      </a:r>
                    </a:p>
                  </a:txBody>
                  <a:tcPr marL="68580" marR="68580"/>
                </a:tc>
                <a:tc>
                  <a:txBody>
                    <a:bodyPr/>
                    <a:lstStyle/>
                    <a:p>
                      <a:r>
                        <a:rPr lang="en-US" dirty="0"/>
                        <a:t>Low</a:t>
                      </a:r>
                    </a:p>
                  </a:txBody>
                  <a:tcPr marL="68580" marR="68580"/>
                </a:tc>
                <a:tc>
                  <a:txBody>
                    <a:bodyPr/>
                    <a:lstStyle/>
                    <a:p>
                      <a:r>
                        <a:rPr lang="en-US" b="1" dirty="0"/>
                        <a:t>High</a:t>
                      </a:r>
                    </a:p>
                  </a:txBody>
                  <a:tcPr marL="68580" marR="68580"/>
                </a:tc>
                <a:extLst>
                  <a:ext uri="{0D108BD9-81ED-4DB2-BD59-A6C34878D82A}">
                    <a16:rowId xmlns:a16="http://schemas.microsoft.com/office/drawing/2014/main" val="10002"/>
                  </a:ext>
                </a:extLst>
              </a:tr>
              <a:tr h="371879">
                <a:tc>
                  <a:txBody>
                    <a:bodyPr/>
                    <a:lstStyle/>
                    <a:p>
                      <a:r>
                        <a:rPr lang="en-US" dirty="0"/>
                        <a:t>Resource efficiency</a:t>
                      </a:r>
                    </a:p>
                  </a:txBody>
                  <a:tcPr marL="68580" marR="68580"/>
                </a:tc>
                <a:tc>
                  <a:txBody>
                    <a:bodyPr/>
                    <a:lstStyle/>
                    <a:p>
                      <a:r>
                        <a:rPr lang="en-US" b="1" dirty="0"/>
                        <a:t>High</a:t>
                      </a:r>
                    </a:p>
                  </a:txBody>
                  <a:tcPr marL="68580" marR="68580"/>
                </a:tc>
                <a:tc>
                  <a:txBody>
                    <a:bodyPr/>
                    <a:lstStyle/>
                    <a:p>
                      <a:r>
                        <a:rPr lang="en-US" dirty="0"/>
                        <a:t>Low</a:t>
                      </a:r>
                    </a:p>
                  </a:txBody>
                  <a:tcPr marL="68580" marR="68580"/>
                </a:tc>
                <a:tc>
                  <a:txBody>
                    <a:bodyPr/>
                    <a:lstStyle/>
                    <a:p>
                      <a:r>
                        <a:rPr lang="en-US" dirty="0"/>
                        <a:t>Low</a:t>
                      </a:r>
                    </a:p>
                  </a:txBody>
                  <a:tcPr marL="68580" marR="68580"/>
                </a:tc>
                <a:extLst>
                  <a:ext uri="{0D108BD9-81ED-4DB2-BD59-A6C34878D82A}">
                    <a16:rowId xmlns:a16="http://schemas.microsoft.com/office/drawing/2014/main" val="10003"/>
                  </a:ext>
                </a:extLst>
              </a:tr>
              <a:tr h="37187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User-friendliness</a:t>
                      </a:r>
                    </a:p>
                  </a:txBody>
                  <a:tcPr marL="68580" marR="68580"/>
                </a:tc>
                <a:tc>
                  <a:txBody>
                    <a:bodyPr/>
                    <a:lstStyle/>
                    <a:p>
                      <a:r>
                        <a:rPr lang="en-US" b="1" dirty="0"/>
                        <a:t>High</a:t>
                      </a:r>
                    </a:p>
                  </a:txBody>
                  <a:tcPr marL="68580" marR="68580"/>
                </a:tc>
                <a:tc>
                  <a:txBody>
                    <a:bodyPr/>
                    <a:lstStyle/>
                    <a:p>
                      <a:r>
                        <a:rPr lang="en-US" dirty="0"/>
                        <a:t>Medium</a:t>
                      </a:r>
                    </a:p>
                  </a:txBody>
                  <a:tcPr marL="68580" marR="68580"/>
                </a:tc>
                <a:tc>
                  <a:txBody>
                    <a:bodyPr/>
                    <a:lstStyle/>
                    <a:p>
                      <a:r>
                        <a:rPr lang="en-US" dirty="0"/>
                        <a:t>Low</a:t>
                      </a:r>
                    </a:p>
                  </a:txBody>
                  <a:tcPr marL="68580" marR="68580"/>
                </a:tc>
                <a:extLst>
                  <a:ext uri="{0D108BD9-81ED-4DB2-BD59-A6C34878D82A}">
                    <a16:rowId xmlns:a16="http://schemas.microsoft.com/office/drawing/2014/main" val="10004"/>
                  </a:ext>
                </a:extLst>
              </a:tr>
              <a:tr h="371879">
                <a:tc>
                  <a:txBody>
                    <a:bodyPr/>
                    <a:lstStyle/>
                    <a:p>
                      <a:r>
                        <a:rPr lang="en-US" dirty="0"/>
                        <a:t>Generality</a:t>
                      </a:r>
                    </a:p>
                  </a:txBody>
                  <a:tcPr marL="68580" marR="68580"/>
                </a:tc>
                <a:tc>
                  <a:txBody>
                    <a:bodyPr/>
                    <a:lstStyle/>
                    <a:p>
                      <a:r>
                        <a:rPr lang="en-US" b="1" dirty="0"/>
                        <a:t>High</a:t>
                      </a:r>
                    </a:p>
                  </a:txBody>
                  <a:tcPr marL="68580" marR="68580"/>
                </a:tc>
                <a:tc>
                  <a:txBody>
                    <a:bodyPr/>
                    <a:lstStyle/>
                    <a:p>
                      <a:r>
                        <a:rPr lang="en-US" dirty="0"/>
                        <a:t>Medium</a:t>
                      </a:r>
                    </a:p>
                  </a:txBody>
                  <a:tcPr marL="68580" marR="68580"/>
                </a:tc>
                <a:tc>
                  <a:txBody>
                    <a:bodyPr/>
                    <a:lstStyle/>
                    <a:p>
                      <a:r>
                        <a:rPr lang="en-US" dirty="0"/>
                        <a:t>Low</a:t>
                      </a:r>
                    </a:p>
                  </a:txBody>
                  <a:tcPr marL="68580" marR="68580"/>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210313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64A4A9-932D-B14F-9A62-C1A162D60421}"/>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E86A9DA9-70B8-3347-B672-712888612F4B}"/>
              </a:ext>
            </a:extLst>
          </p:cNvPr>
          <p:cNvSpPr>
            <a:spLocks noGrp="1"/>
          </p:cNvSpPr>
          <p:nvPr>
            <p:ph idx="1"/>
          </p:nvPr>
        </p:nvSpPr>
        <p:spPr/>
        <p:txBody>
          <a:bodyPr/>
          <a:lstStyle/>
          <a:p>
            <a:r>
              <a:rPr lang="en-US" dirty="0"/>
              <a:t>Scaling is crucial to hashing based maximum inner product search</a:t>
            </a:r>
          </a:p>
          <a:p>
            <a:pPr marL="0" indent="0">
              <a:buNone/>
            </a:pPr>
            <a:endParaRPr lang="en-US" dirty="0"/>
          </a:p>
          <a:p>
            <a:r>
              <a:rPr lang="en-US" dirty="0"/>
              <a:t>We first identified the problem that scaling on practical datasets leads to worse query complexity due to lower inner product similarity. </a:t>
            </a:r>
          </a:p>
          <a:p>
            <a:endParaRPr lang="en-US" dirty="0"/>
          </a:p>
          <a:p>
            <a:r>
              <a:rPr lang="en-US" dirty="0"/>
              <a:t>We proposed norm-ranging LSH that adopts multiple scaling factors, and outperforms the state-of-the-art Simple LSH in</a:t>
            </a:r>
            <a:r>
              <a:rPr lang="zh-Hans" altLang="en-US" dirty="0"/>
              <a:t> </a:t>
            </a:r>
            <a:r>
              <a:rPr lang="en-US" altLang="zh-Hans" dirty="0"/>
              <a:t>runtime</a:t>
            </a:r>
            <a:r>
              <a:rPr lang="zh-Hans" altLang="en-US" dirty="0"/>
              <a:t> </a:t>
            </a:r>
            <a:r>
              <a:rPr lang="en-US" dirty="0"/>
              <a:t>by an order of magnitude</a:t>
            </a:r>
          </a:p>
          <a:p>
            <a:endParaRPr lang="en-US" dirty="0"/>
          </a:p>
        </p:txBody>
      </p:sp>
      <p:sp>
        <p:nvSpPr>
          <p:cNvPr id="4" name="Slide Number Placeholder 3">
            <a:extLst>
              <a:ext uri="{FF2B5EF4-FFF2-40B4-BE49-F238E27FC236}">
                <a16:creationId xmlns:a16="http://schemas.microsoft.com/office/drawing/2014/main" id="{8450AA72-9F88-8B4D-9435-59950A4B65B7}"/>
              </a:ext>
            </a:extLst>
          </p:cNvPr>
          <p:cNvSpPr>
            <a:spLocks noGrp="1"/>
          </p:cNvSpPr>
          <p:nvPr>
            <p:ph type="sldNum" sz="quarter" idx="12"/>
          </p:nvPr>
        </p:nvSpPr>
        <p:spPr/>
        <p:txBody>
          <a:bodyPr/>
          <a:lstStyle/>
          <a:p>
            <a:pPr>
              <a:defRPr/>
            </a:pPr>
            <a:fld id="{DD68CCA8-12BE-43F9-A7A8-9AC3550629EE}" type="slidenum">
              <a:rPr lang="zh-CN" altLang="en-US" smtClean="0"/>
              <a:pPr>
                <a:defRPr/>
              </a:pPr>
              <a:t>56</a:t>
            </a:fld>
            <a:endParaRPr lang="en-US" altLang="zh-CN" dirty="0"/>
          </a:p>
        </p:txBody>
      </p:sp>
    </p:spTree>
    <p:extLst>
      <p:ext uri="{BB962C8B-B14F-4D97-AF65-F5344CB8AC3E}">
        <p14:creationId xmlns:p14="http://schemas.microsoft.com/office/powerpoint/2010/main" val="5265326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2706A-DA5B-4F49-98F1-4FEFD74AA7F6}"/>
              </a:ext>
            </a:extLst>
          </p:cNvPr>
          <p:cNvSpPr>
            <a:spLocks noGrp="1"/>
          </p:cNvSpPr>
          <p:nvPr>
            <p:ph type="title"/>
          </p:nvPr>
        </p:nvSpPr>
        <p:spPr/>
        <p:txBody>
          <a:bodyPr/>
          <a:lstStyle/>
          <a:p>
            <a:r>
              <a:rPr lang="en-US" dirty="0">
                <a:sym typeface="Calibri"/>
              </a:rPr>
              <a:t>Conclusion</a:t>
            </a:r>
            <a:endParaRPr lang="en-US" dirty="0"/>
          </a:p>
        </p:txBody>
      </p:sp>
      <p:sp>
        <p:nvSpPr>
          <p:cNvPr id="3" name="Content Placeholder 2">
            <a:extLst>
              <a:ext uri="{FF2B5EF4-FFF2-40B4-BE49-F238E27FC236}">
                <a16:creationId xmlns:a16="http://schemas.microsoft.com/office/drawing/2014/main" id="{3F9C39B3-3134-0343-8DE6-70AC73AECCF6}"/>
              </a:ext>
            </a:extLst>
          </p:cNvPr>
          <p:cNvSpPr>
            <a:spLocks noGrp="1"/>
          </p:cNvSpPr>
          <p:nvPr>
            <p:ph idx="1"/>
          </p:nvPr>
        </p:nvSpPr>
        <p:spPr/>
        <p:txBody>
          <a:bodyPr/>
          <a:lstStyle/>
          <a:p>
            <a:pPr marL="171450" lvl="1" indent="-171450">
              <a:lnSpc>
                <a:spcPct val="90000"/>
              </a:lnSpc>
              <a:spcBef>
                <a:spcPts val="0"/>
              </a:spcBef>
              <a:spcAft>
                <a:spcPts val="0"/>
              </a:spcAft>
              <a:buClr>
                <a:schemeClr val="dk1"/>
              </a:buClr>
              <a:buSzPts val="2380"/>
              <a:buFont typeface="Arial"/>
              <a:buChar char="•"/>
            </a:pPr>
            <a:r>
              <a:rPr lang="en-US" sz="2200" dirty="0">
                <a:sym typeface="Calibri"/>
              </a:rPr>
              <a:t>We proposed GQR to improve query processing without the need of a costly and complicated training process (SIGMOD 2018)</a:t>
            </a:r>
          </a:p>
          <a:p>
            <a:pPr marL="171450" lvl="1" indent="-171450">
              <a:lnSpc>
                <a:spcPct val="90000"/>
              </a:lnSpc>
              <a:spcBef>
                <a:spcPts val="0"/>
              </a:spcBef>
              <a:spcAft>
                <a:spcPts val="0"/>
              </a:spcAft>
              <a:buClr>
                <a:schemeClr val="dk1"/>
              </a:buClr>
              <a:buSzPts val="2380"/>
              <a:buFont typeface="Arial"/>
              <a:buChar char="•"/>
            </a:pPr>
            <a:endParaRPr lang="en-US" dirty="0"/>
          </a:p>
          <a:p>
            <a:pPr marL="514350" lvl="1" indent="-171450">
              <a:lnSpc>
                <a:spcPct val="90000"/>
              </a:lnSpc>
              <a:spcBef>
                <a:spcPts val="375"/>
              </a:spcBef>
              <a:spcAft>
                <a:spcPts val="0"/>
              </a:spcAft>
              <a:buClr>
                <a:schemeClr val="dk1"/>
              </a:buClr>
              <a:buSzPts val="1960"/>
              <a:buFont typeface="Arial"/>
              <a:buChar char="•"/>
            </a:pPr>
            <a:r>
              <a:rPr lang="en-US" sz="2000" dirty="0">
                <a:sym typeface="Calibri"/>
              </a:rPr>
              <a:t>Query performance: accelerate querying time of L2H 10x times faster and comparable to VQ (the state-of-the-art unsupervised hashing)</a:t>
            </a:r>
          </a:p>
          <a:p>
            <a:pPr marL="514350" lvl="1" indent="-171450">
              <a:lnSpc>
                <a:spcPct val="90000"/>
              </a:lnSpc>
              <a:spcBef>
                <a:spcPts val="375"/>
              </a:spcBef>
              <a:spcAft>
                <a:spcPts val="0"/>
              </a:spcAft>
              <a:buClr>
                <a:schemeClr val="dk1"/>
              </a:buClr>
              <a:buSzPts val="1960"/>
              <a:buFont typeface="Arial"/>
              <a:buChar char="•"/>
            </a:pPr>
            <a:endParaRPr lang="en-US" sz="2000" dirty="0"/>
          </a:p>
          <a:p>
            <a:pPr marL="514350" lvl="1" indent="-171450">
              <a:lnSpc>
                <a:spcPct val="90000"/>
              </a:lnSpc>
              <a:spcBef>
                <a:spcPts val="375"/>
              </a:spcBef>
              <a:spcAft>
                <a:spcPts val="0"/>
              </a:spcAft>
              <a:buClr>
                <a:schemeClr val="dk1"/>
              </a:buClr>
              <a:buSzPts val="1960"/>
              <a:buFont typeface="Arial"/>
              <a:buChar char="•"/>
            </a:pPr>
            <a:r>
              <a:rPr lang="en-US" sz="2000" dirty="0">
                <a:sym typeface="Calibri"/>
              </a:rPr>
              <a:t>Training performance: remain the lightweight training of L2H (100x faster than VQ)</a:t>
            </a:r>
          </a:p>
          <a:p>
            <a:pPr marL="514350" lvl="1" indent="-171450">
              <a:lnSpc>
                <a:spcPct val="90000"/>
              </a:lnSpc>
              <a:spcBef>
                <a:spcPts val="375"/>
              </a:spcBef>
              <a:spcAft>
                <a:spcPts val="0"/>
              </a:spcAft>
              <a:buClr>
                <a:schemeClr val="dk1"/>
              </a:buClr>
              <a:buSzPts val="1960"/>
              <a:buFont typeface="Arial"/>
              <a:buChar char="•"/>
            </a:pPr>
            <a:endParaRPr lang="en-US" sz="2000" dirty="0"/>
          </a:p>
          <a:p>
            <a:pPr marL="514350" lvl="1" indent="-171450">
              <a:lnSpc>
                <a:spcPct val="90000"/>
              </a:lnSpc>
              <a:spcBef>
                <a:spcPts val="375"/>
              </a:spcBef>
              <a:spcAft>
                <a:spcPts val="0"/>
              </a:spcAft>
              <a:buClr>
                <a:schemeClr val="dk1"/>
              </a:buClr>
              <a:buSzPts val="1960"/>
              <a:buFont typeface="Arial"/>
              <a:buChar char="•"/>
            </a:pPr>
            <a:r>
              <a:rPr lang="en-US" sz="2000" dirty="0">
                <a:sym typeface="Calibri"/>
              </a:rPr>
              <a:t>Generality: orthogonal to the learning process, i.e., can improve a broad range of L2H algorithms such as PCAH,ITQ, Spectral Hashing, K-means Hashing, Isotropic Hashing, …</a:t>
            </a:r>
            <a:endParaRPr lang="en-US" sz="1800" dirty="0">
              <a:sym typeface="Calibri"/>
            </a:endParaRPr>
          </a:p>
          <a:p>
            <a:pPr marL="514350" lvl="1" indent="-91439">
              <a:lnSpc>
                <a:spcPct val="70000"/>
              </a:lnSpc>
              <a:spcBef>
                <a:spcPts val="375"/>
              </a:spcBef>
              <a:spcAft>
                <a:spcPts val="0"/>
              </a:spcAft>
              <a:buClr>
                <a:schemeClr val="dk1"/>
              </a:buClr>
              <a:buSzPts val="1680"/>
              <a:buNone/>
            </a:pPr>
            <a:endParaRPr lang="en-US" sz="1259" dirty="0">
              <a:solidFill>
                <a:schemeClr val="dk1"/>
              </a:solidFill>
              <a:latin typeface="Calibri"/>
              <a:ea typeface="Calibri"/>
              <a:cs typeface="Calibri"/>
              <a:sym typeface="Calibri"/>
            </a:endParaRPr>
          </a:p>
          <a:p>
            <a:pPr marL="342900" lvl="1" indent="0">
              <a:lnSpc>
                <a:spcPct val="70000"/>
              </a:lnSpc>
              <a:spcBef>
                <a:spcPts val="375"/>
              </a:spcBef>
              <a:spcAft>
                <a:spcPts val="0"/>
              </a:spcAft>
              <a:buClr>
                <a:schemeClr val="dk1"/>
              </a:buClr>
              <a:buSzPts val="1680"/>
              <a:buNone/>
            </a:pPr>
            <a:endParaRPr lang="en-US" sz="1259" dirty="0">
              <a:solidFill>
                <a:srgbClr val="FF0000"/>
              </a:solidFill>
              <a:latin typeface="Calibri"/>
              <a:ea typeface="Calibri"/>
              <a:cs typeface="Calibri"/>
              <a:sym typeface="Calibri"/>
            </a:endParaRPr>
          </a:p>
          <a:p>
            <a:endParaRPr lang="en-US" dirty="0"/>
          </a:p>
        </p:txBody>
      </p:sp>
      <p:sp>
        <p:nvSpPr>
          <p:cNvPr id="4" name="Slide Number Placeholder 3">
            <a:extLst>
              <a:ext uri="{FF2B5EF4-FFF2-40B4-BE49-F238E27FC236}">
                <a16:creationId xmlns:a16="http://schemas.microsoft.com/office/drawing/2014/main" id="{FB0279B6-DBE8-E740-8C4D-149E6E1F1220}"/>
              </a:ext>
            </a:extLst>
          </p:cNvPr>
          <p:cNvSpPr>
            <a:spLocks noGrp="1"/>
          </p:cNvSpPr>
          <p:nvPr>
            <p:ph type="sldNum" sz="quarter" idx="12"/>
          </p:nvPr>
        </p:nvSpPr>
        <p:spPr/>
        <p:txBody>
          <a:bodyPr/>
          <a:lstStyle/>
          <a:p>
            <a:pPr>
              <a:defRPr/>
            </a:pPr>
            <a:fld id="{DD68CCA8-12BE-43F9-A7A8-9AC3550629EE}" type="slidenum">
              <a:rPr lang="zh-CN" altLang="en-US" smtClean="0"/>
              <a:pPr>
                <a:defRPr/>
              </a:pPr>
              <a:t>57</a:t>
            </a:fld>
            <a:endParaRPr lang="en-US" altLang="zh-CN" dirty="0"/>
          </a:p>
        </p:txBody>
      </p:sp>
    </p:spTree>
    <p:extLst>
      <p:ext uri="{BB962C8B-B14F-4D97-AF65-F5344CB8AC3E}">
        <p14:creationId xmlns:p14="http://schemas.microsoft.com/office/powerpoint/2010/main" val="42151449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2DE5-08EB-8F42-9653-04622A9F9F55}"/>
              </a:ext>
            </a:extLst>
          </p:cNvPr>
          <p:cNvSpPr>
            <a:spLocks noGrp="1"/>
          </p:cNvSpPr>
          <p:nvPr>
            <p:ph type="title"/>
          </p:nvPr>
        </p:nvSpPr>
        <p:spPr/>
        <p:txBody>
          <a:bodyPr/>
          <a:lstStyle/>
          <a:p>
            <a:r>
              <a:rPr lang="en-US" dirty="0"/>
              <a:t>Other Projects</a:t>
            </a:r>
          </a:p>
        </p:txBody>
      </p:sp>
      <p:sp>
        <p:nvSpPr>
          <p:cNvPr id="3" name="Content Placeholder 2">
            <a:extLst>
              <a:ext uri="{FF2B5EF4-FFF2-40B4-BE49-F238E27FC236}">
                <a16:creationId xmlns:a16="http://schemas.microsoft.com/office/drawing/2014/main" id="{3EA9400C-BDE4-1C4A-B7CB-ED3FBE0161F8}"/>
              </a:ext>
            </a:extLst>
          </p:cNvPr>
          <p:cNvSpPr>
            <a:spLocks noGrp="1"/>
          </p:cNvSpPr>
          <p:nvPr>
            <p:ph idx="1"/>
          </p:nvPr>
        </p:nvSpPr>
        <p:spPr/>
        <p:txBody>
          <a:bodyPr/>
          <a:lstStyle/>
          <a:p>
            <a:r>
              <a:rPr lang="en-US" dirty="0"/>
              <a:t>Husky (SIGMOD Demo 17, PVLDB16, </a:t>
            </a:r>
            <a:r>
              <a:rPr lang="en-US" dirty="0" err="1"/>
              <a:t>BigData</a:t>
            </a:r>
            <a:r>
              <a:rPr lang="en-US" dirty="0"/>
              <a:t> 16)</a:t>
            </a:r>
          </a:p>
          <a:p>
            <a:r>
              <a:rPr lang="en-US" dirty="0"/>
              <a:t>Distributed machine learning (PVLDB18, PVLDB17) </a:t>
            </a:r>
          </a:p>
          <a:p>
            <a:r>
              <a:rPr lang="en-US" dirty="0"/>
              <a:t>Graph algorithms (ICDE 16)</a:t>
            </a:r>
          </a:p>
        </p:txBody>
      </p:sp>
      <p:sp>
        <p:nvSpPr>
          <p:cNvPr id="4" name="Slide Number Placeholder 3">
            <a:extLst>
              <a:ext uri="{FF2B5EF4-FFF2-40B4-BE49-F238E27FC236}">
                <a16:creationId xmlns:a16="http://schemas.microsoft.com/office/drawing/2014/main" id="{3DA053C0-C56F-3A4D-A827-B6FE332A77F7}"/>
              </a:ext>
            </a:extLst>
          </p:cNvPr>
          <p:cNvSpPr>
            <a:spLocks noGrp="1"/>
          </p:cNvSpPr>
          <p:nvPr>
            <p:ph type="sldNum" sz="quarter" idx="12"/>
          </p:nvPr>
        </p:nvSpPr>
        <p:spPr/>
        <p:txBody>
          <a:bodyPr/>
          <a:lstStyle/>
          <a:p>
            <a:pPr>
              <a:defRPr/>
            </a:pPr>
            <a:fld id="{DD68CCA8-12BE-43F9-A7A8-9AC3550629EE}" type="slidenum">
              <a:rPr lang="zh-CN" altLang="en-US" smtClean="0"/>
              <a:pPr>
                <a:defRPr/>
              </a:pPr>
              <a:t>58</a:t>
            </a:fld>
            <a:endParaRPr lang="en-US" altLang="zh-CN" dirty="0"/>
          </a:p>
        </p:txBody>
      </p:sp>
    </p:spTree>
    <p:extLst>
      <p:ext uri="{BB962C8B-B14F-4D97-AF65-F5344CB8AC3E}">
        <p14:creationId xmlns:p14="http://schemas.microsoft.com/office/powerpoint/2010/main" val="2019328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HK" dirty="0"/>
              <a:t>Future Work</a:t>
            </a:r>
            <a:endParaRPr lang="en-US" dirty="0"/>
          </a:p>
        </p:txBody>
      </p:sp>
      <p:sp>
        <p:nvSpPr>
          <p:cNvPr id="3" name="Content Placeholder 2"/>
          <p:cNvSpPr>
            <a:spLocks noGrp="1"/>
          </p:cNvSpPr>
          <p:nvPr>
            <p:ph idx="1"/>
          </p:nvPr>
        </p:nvSpPr>
        <p:spPr/>
        <p:txBody>
          <a:bodyPr/>
          <a:lstStyle/>
          <a:p>
            <a:r>
              <a:rPr lang="en-US" dirty="0"/>
              <a:t>Natural Language Processing</a:t>
            </a:r>
          </a:p>
          <a:p>
            <a:r>
              <a:rPr lang="en-US" dirty="0"/>
              <a:t>Data Integration</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59</a:t>
            </a:fld>
            <a:endParaRPr lang="en-US" altLang="zh-CN" dirty="0"/>
          </a:p>
        </p:txBody>
      </p:sp>
    </p:spTree>
    <p:extLst>
      <p:ext uri="{BB962C8B-B14F-4D97-AF65-F5344CB8AC3E}">
        <p14:creationId xmlns:p14="http://schemas.microsoft.com/office/powerpoint/2010/main" val="345957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based similarity search</a:t>
            </a:r>
          </a:p>
        </p:txBody>
      </p:sp>
      <p:sp>
        <p:nvSpPr>
          <p:cNvPr id="3" name="Content Placeholder 2"/>
          <p:cNvSpPr>
            <a:spLocks noGrp="1"/>
          </p:cNvSpPr>
          <p:nvPr>
            <p:ph idx="1"/>
          </p:nvPr>
        </p:nvSpPr>
        <p:spPr/>
        <p:txBody>
          <a:bodyPr/>
          <a:lstStyle/>
          <a:p>
            <a:r>
              <a:rPr lang="en-US" dirty="0"/>
              <a:t>Linear scan evaluates all items</a:t>
            </a:r>
          </a:p>
          <a:p>
            <a:r>
              <a:rPr lang="en-US" dirty="0"/>
              <a:t>Hashing based similarity search tends to evaluate nearby items</a:t>
            </a:r>
          </a:p>
          <a:p>
            <a:pPr lvl="1"/>
            <a:r>
              <a:rPr lang="en-US" dirty="0"/>
              <a:t>Preprocessing</a:t>
            </a:r>
          </a:p>
          <a:p>
            <a:pPr lvl="2"/>
            <a:r>
              <a:rPr lang="en-US" dirty="0"/>
              <a:t>Partition items into buckets </a:t>
            </a:r>
          </a:p>
          <a:p>
            <a:pPr marL="914400" lvl="2" indent="0">
              <a:buNone/>
            </a:pPr>
            <a:r>
              <a:rPr lang="en-US" dirty="0"/>
              <a:t>    by similarity</a:t>
            </a:r>
          </a:p>
          <a:p>
            <a:pPr marL="914400" lvl="2" indent="0">
              <a:buNone/>
            </a:pPr>
            <a:endParaRPr lang="en-US" dirty="0"/>
          </a:p>
          <a:p>
            <a:pPr lvl="1"/>
            <a:r>
              <a:rPr lang="en-US" dirty="0"/>
              <a:t>Querying</a:t>
            </a:r>
          </a:p>
          <a:p>
            <a:pPr lvl="2"/>
            <a:r>
              <a:rPr lang="en-US" dirty="0"/>
              <a:t>First evaluate items </a:t>
            </a:r>
          </a:p>
          <a:p>
            <a:pPr marL="914400" lvl="2" indent="0">
              <a:buNone/>
            </a:pPr>
            <a:r>
              <a:rPr lang="en-US" dirty="0"/>
              <a:t>    in the nearest buckets</a:t>
            </a:r>
          </a:p>
          <a:p>
            <a:pPr marL="914400" lvl="2" indent="0">
              <a:buNone/>
            </a:pPr>
            <a:endParaRPr lang="en-US" dirty="0"/>
          </a:p>
          <a:p>
            <a:pPr marL="914400" lvl="2" indent="0">
              <a:buNone/>
            </a:pPr>
            <a:endParaRPr lang="en-US" dirty="0"/>
          </a:p>
          <a:p>
            <a:r>
              <a:rPr lang="en-US" dirty="0"/>
              <a:t>We normally use multiple hash tables</a:t>
            </a:r>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6</a:t>
            </a:fld>
            <a:endParaRPr lang="en-US" altLang="zh-CN" dirty="0"/>
          </a:p>
        </p:txBody>
      </p:sp>
      <p:sp>
        <p:nvSpPr>
          <p:cNvPr id="16" name="Oval 75"/>
          <p:cNvSpPr/>
          <p:nvPr/>
        </p:nvSpPr>
        <p:spPr>
          <a:xfrm>
            <a:off x="8082411" y="3171755"/>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7" name="Oval 77"/>
          <p:cNvSpPr/>
          <p:nvPr/>
        </p:nvSpPr>
        <p:spPr>
          <a:xfrm>
            <a:off x="8082411" y="3802852"/>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8" name="Oval 57"/>
          <p:cNvSpPr/>
          <p:nvPr/>
        </p:nvSpPr>
        <p:spPr>
          <a:xfrm>
            <a:off x="5721762" y="4803372"/>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9" name="Oval 68"/>
          <p:cNvSpPr/>
          <p:nvPr/>
        </p:nvSpPr>
        <p:spPr>
          <a:xfrm>
            <a:off x="7581668" y="4731906"/>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0" name="Oval 69"/>
          <p:cNvSpPr/>
          <p:nvPr/>
        </p:nvSpPr>
        <p:spPr>
          <a:xfrm>
            <a:off x="7367063" y="5375097"/>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1" name="Oval 73"/>
          <p:cNvSpPr/>
          <p:nvPr/>
        </p:nvSpPr>
        <p:spPr>
          <a:xfrm>
            <a:off x="8225481" y="5660959"/>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2" name="Oval 61"/>
          <p:cNvSpPr/>
          <p:nvPr/>
        </p:nvSpPr>
        <p:spPr>
          <a:xfrm>
            <a:off x="6580180" y="3088196"/>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3" name="Oval 62"/>
          <p:cNvSpPr/>
          <p:nvPr/>
        </p:nvSpPr>
        <p:spPr>
          <a:xfrm>
            <a:off x="5864832" y="3457618"/>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24" name="Oval 67"/>
          <p:cNvSpPr/>
          <p:nvPr/>
        </p:nvSpPr>
        <p:spPr>
          <a:xfrm>
            <a:off x="6437110" y="4815466"/>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25" name="TextBox 79"/>
          <p:cNvGrpSpPr/>
          <p:nvPr/>
        </p:nvGrpSpPr>
        <p:grpSpPr>
          <a:xfrm>
            <a:off x="5435623" y="4243738"/>
            <a:ext cx="429210" cy="548446"/>
            <a:chOff x="0" y="-1"/>
            <a:chExt cx="457200" cy="584777"/>
          </a:xfrm>
        </p:grpSpPr>
        <p:sp>
          <p:nvSpPr>
            <p:cNvPr id="51" name="矩形"/>
            <p:cNvSpPr/>
            <p:nvPr/>
          </p:nvSpPr>
          <p:spPr>
            <a:xfrm>
              <a:off x="0" y="-1"/>
              <a:ext cx="457200" cy="584777"/>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5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6" name="TextBox 80"/>
          <p:cNvGrpSpPr/>
          <p:nvPr/>
        </p:nvGrpSpPr>
        <p:grpSpPr>
          <a:xfrm>
            <a:off x="6079436" y="4267023"/>
            <a:ext cx="429210" cy="548444"/>
            <a:chOff x="0" y="0"/>
            <a:chExt cx="457200" cy="584775"/>
          </a:xfrm>
        </p:grpSpPr>
        <p:sp>
          <p:nvSpPr>
            <p:cNvPr id="49"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5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7" name="TextBox 81"/>
          <p:cNvGrpSpPr/>
          <p:nvPr/>
        </p:nvGrpSpPr>
        <p:grpSpPr>
          <a:xfrm>
            <a:off x="7152459" y="4243740"/>
            <a:ext cx="429210" cy="548444"/>
            <a:chOff x="0" y="0"/>
            <a:chExt cx="457200" cy="584775"/>
          </a:xfrm>
        </p:grpSpPr>
        <p:sp>
          <p:nvSpPr>
            <p:cNvPr id="47"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4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8" name="TextBox 82"/>
          <p:cNvGrpSpPr/>
          <p:nvPr/>
        </p:nvGrpSpPr>
        <p:grpSpPr>
          <a:xfrm>
            <a:off x="7152459" y="4815465"/>
            <a:ext cx="429210" cy="548444"/>
            <a:chOff x="0" y="0"/>
            <a:chExt cx="457200" cy="584775"/>
          </a:xfrm>
        </p:grpSpPr>
        <p:sp>
          <p:nvSpPr>
            <p:cNvPr id="45"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4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9" name="TextBox 84"/>
          <p:cNvGrpSpPr/>
          <p:nvPr/>
        </p:nvGrpSpPr>
        <p:grpSpPr>
          <a:xfrm>
            <a:off x="8225481" y="5172794"/>
            <a:ext cx="429210" cy="548444"/>
            <a:chOff x="0" y="0"/>
            <a:chExt cx="457200" cy="584775"/>
          </a:xfrm>
        </p:grpSpPr>
        <p:sp>
          <p:nvSpPr>
            <p:cNvPr id="43"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4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0" name="TextBox 85"/>
          <p:cNvGrpSpPr/>
          <p:nvPr/>
        </p:nvGrpSpPr>
        <p:grpSpPr>
          <a:xfrm>
            <a:off x="5364088" y="3052106"/>
            <a:ext cx="429210" cy="548443"/>
            <a:chOff x="0" y="0"/>
            <a:chExt cx="457200" cy="584775"/>
          </a:xfrm>
        </p:grpSpPr>
        <p:sp>
          <p:nvSpPr>
            <p:cNvPr id="41"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4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31" name="TextBox 86"/>
          <p:cNvGrpSpPr/>
          <p:nvPr/>
        </p:nvGrpSpPr>
        <p:grpSpPr>
          <a:xfrm>
            <a:off x="6079436" y="2600030"/>
            <a:ext cx="429210" cy="548443"/>
            <a:chOff x="0" y="0"/>
            <a:chExt cx="457200" cy="584775"/>
          </a:xfrm>
        </p:grpSpPr>
        <p:sp>
          <p:nvSpPr>
            <p:cNvPr id="39"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4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32" name="TextBox 87"/>
          <p:cNvGrpSpPr/>
          <p:nvPr/>
        </p:nvGrpSpPr>
        <p:grpSpPr>
          <a:xfrm>
            <a:off x="7724738" y="2600030"/>
            <a:ext cx="429210" cy="548443"/>
            <a:chOff x="0" y="0"/>
            <a:chExt cx="457200" cy="584775"/>
          </a:xfrm>
        </p:grpSpPr>
        <p:sp>
          <p:nvSpPr>
            <p:cNvPr id="37"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3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33" name="TextBox 88"/>
          <p:cNvGrpSpPr/>
          <p:nvPr/>
        </p:nvGrpSpPr>
        <p:grpSpPr>
          <a:xfrm>
            <a:off x="8225484" y="3409435"/>
            <a:ext cx="429210" cy="548443"/>
            <a:chOff x="0" y="0"/>
            <a:chExt cx="457200" cy="584775"/>
          </a:xfrm>
        </p:grpSpPr>
        <p:sp>
          <p:nvSpPr>
            <p:cNvPr id="35" name="矩形"/>
            <p:cNvSpPr/>
            <p:nvPr/>
          </p:nvSpPr>
          <p:spPr>
            <a:xfrm>
              <a:off x="0" y="-1"/>
              <a:ext cx="457200" cy="584777"/>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3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sp>
        <p:nvSpPr>
          <p:cNvPr id="34" name="文本"/>
          <p:cNvSpPr txBox="1"/>
          <p:nvPr/>
        </p:nvSpPr>
        <p:spPr>
          <a:xfrm>
            <a:off x="7080924" y="2551847"/>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nvGrpSpPr>
          <p:cNvPr id="53" name="Group 52">
            <a:extLst>
              <a:ext uri="{FF2B5EF4-FFF2-40B4-BE49-F238E27FC236}">
                <a16:creationId xmlns:a16="http://schemas.microsoft.com/office/drawing/2014/main" id="{9F55ADF7-BC88-FE4A-A46E-15F270FCEB95}"/>
              </a:ext>
            </a:extLst>
          </p:cNvPr>
          <p:cNvGrpSpPr/>
          <p:nvPr/>
        </p:nvGrpSpPr>
        <p:grpSpPr>
          <a:xfrm>
            <a:off x="5652120" y="4969328"/>
            <a:ext cx="572280" cy="619912"/>
            <a:chOff x="1252534" y="5775473"/>
            <a:chExt cx="572280" cy="619912"/>
          </a:xfrm>
        </p:grpSpPr>
        <p:sp>
          <p:nvSpPr>
            <p:cNvPr id="54" name="Oval 65"/>
            <p:cNvSpPr/>
            <p:nvPr/>
          </p:nvSpPr>
          <p:spPr>
            <a:xfrm>
              <a:off x="1681743" y="6240358"/>
              <a:ext cx="143071" cy="15502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55" name="Group 54"/>
            <p:cNvGrpSpPr/>
            <p:nvPr/>
          </p:nvGrpSpPr>
          <p:grpSpPr>
            <a:xfrm>
              <a:off x="1252534" y="5775473"/>
              <a:ext cx="429209" cy="548445"/>
              <a:chOff x="1252534" y="5775473"/>
              <a:chExt cx="429209" cy="548445"/>
            </a:xfrm>
          </p:grpSpPr>
          <p:sp>
            <p:nvSpPr>
              <p:cNvPr id="56" name="矩形"/>
              <p:cNvSpPr/>
              <p:nvPr/>
            </p:nvSpPr>
            <p:spPr>
              <a:xfrm>
                <a:off x="1252534" y="5775473"/>
                <a:ext cx="429209" cy="548445"/>
              </a:xfrm>
              <a:prstGeom prst="rect">
                <a:avLst/>
              </a:prstGeom>
              <a:blipFill rotWithShape="1">
                <a:blip r:embed="rId12"/>
                <a:srcRect/>
                <a:stretch>
                  <a:fillRect/>
                </a:stretch>
              </a:blipFill>
              <a:ln w="12700" cap="flat">
                <a:noFill/>
                <a:miter lim="400000"/>
              </a:ln>
              <a:effectLst/>
            </p:spPr>
            <p:txBody>
              <a:bodyPr wrap="square" lIns="45719" tIns="45719" rIns="45719" bIns="45719" numCol="1" anchor="t">
                <a:noAutofit/>
              </a:bodyPr>
              <a:lstStyle/>
              <a:p>
                <a:endParaRPr/>
              </a:p>
            </p:txBody>
          </p:sp>
          <p:sp>
            <p:nvSpPr>
              <p:cNvPr id="57" name="文本"/>
              <p:cNvSpPr txBox="1"/>
              <p:nvPr/>
            </p:nvSpPr>
            <p:spPr>
              <a:xfrm>
                <a:off x="1252534" y="577547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grpSp>
        <p:nvGrpSpPr>
          <p:cNvPr id="5" name="Group 4">
            <a:extLst>
              <a:ext uri="{FF2B5EF4-FFF2-40B4-BE49-F238E27FC236}">
                <a16:creationId xmlns:a16="http://schemas.microsoft.com/office/drawing/2014/main" id="{AB8DA800-3DEE-5A49-BF97-265920332B70}"/>
              </a:ext>
            </a:extLst>
          </p:cNvPr>
          <p:cNvGrpSpPr/>
          <p:nvPr/>
        </p:nvGrpSpPr>
        <p:grpSpPr>
          <a:xfrm>
            <a:off x="5264088" y="2600028"/>
            <a:ext cx="3628392" cy="3565276"/>
            <a:chOff x="5264088" y="2600028"/>
            <a:chExt cx="3628392" cy="3565276"/>
          </a:xfrm>
        </p:grpSpPr>
        <p:sp>
          <p:nvSpPr>
            <p:cNvPr id="59" name="Oval 58"/>
            <p:cNvSpPr/>
            <p:nvPr/>
          </p:nvSpPr>
          <p:spPr>
            <a:xfrm>
              <a:off x="5264088" y="2719792"/>
              <a:ext cx="1684175" cy="1025532"/>
            </a:xfrm>
            <a:prstGeom prst="ellipse">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7581194" y="2600028"/>
              <a:ext cx="1167269" cy="1549051"/>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5292079" y="4267022"/>
              <a:ext cx="1440161" cy="833518"/>
            </a:xfrm>
            <a:prstGeom prst="ellipse">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876257" y="4230139"/>
              <a:ext cx="2016223" cy="1935165"/>
            </a:xfrm>
            <a:prstGeom prst="ellipse">
              <a:avLst/>
            </a:prstGeom>
            <a:noFill/>
            <a:ln>
              <a:solidFill>
                <a:srgbClr val="FF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a:stCxn id="54" idx="0"/>
          </p:cNvCxnSpPr>
          <p:nvPr/>
        </p:nvCxnSpPr>
        <p:spPr>
          <a:xfrm flipV="1">
            <a:off x="6152865" y="5089687"/>
            <a:ext cx="71535" cy="344526"/>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54" idx="6"/>
          </p:cNvCxnSpPr>
          <p:nvPr/>
        </p:nvCxnSpPr>
        <p:spPr>
          <a:xfrm flipV="1">
            <a:off x="6224400" y="5434213"/>
            <a:ext cx="651857" cy="7751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3777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Hashing based similarity search</a:t>
            </a:r>
          </a:p>
        </p:txBody>
      </p:sp>
      <p:sp>
        <p:nvSpPr>
          <p:cNvPr id="3" name="Content Placeholder 2"/>
          <p:cNvSpPr>
            <a:spLocks noGrp="1"/>
          </p:cNvSpPr>
          <p:nvPr>
            <p:ph idx="1"/>
          </p:nvPr>
        </p:nvSpPr>
        <p:spPr/>
        <p:txBody>
          <a:bodyPr/>
          <a:lstStyle/>
          <a:p>
            <a:pPr marL="457200" lvl="1" indent="-457200">
              <a:buFont typeface="Arial"/>
              <a:buChar char="•"/>
            </a:pPr>
            <a:r>
              <a:rPr lang="en-US" sz="2800" dirty="0"/>
              <a:t>Provide sublinear complexity</a:t>
            </a:r>
          </a:p>
          <a:p>
            <a:pPr marL="457200" lvl="1" indent="-457200">
              <a:buFont typeface="Arial"/>
              <a:buChar char="•"/>
            </a:pPr>
            <a:r>
              <a:rPr lang="en-US" sz="2800" dirty="0"/>
              <a:t>Guarantee the quality of retrieved results</a:t>
            </a:r>
          </a:p>
          <a:p>
            <a:pPr marL="457200" lvl="1" indent="-457200">
              <a:buFont typeface="Arial"/>
              <a:buChar char="•"/>
            </a:pPr>
            <a:endParaRPr lang="en-US" dirty="0"/>
          </a:p>
          <a:p>
            <a:pPr marL="0" indent="0">
              <a:buNone/>
            </a:pPr>
            <a:endParaRPr lang="en-US" dirty="0"/>
          </a:p>
          <a:p>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7</a:t>
            </a:fld>
            <a:endParaRPr lang="en-US" altLang="zh-CN" dirty="0"/>
          </a:p>
        </p:txBody>
      </p:sp>
      <p:grpSp>
        <p:nvGrpSpPr>
          <p:cNvPr id="5" name="Group 4"/>
          <p:cNvGrpSpPr/>
          <p:nvPr/>
        </p:nvGrpSpPr>
        <p:grpSpPr>
          <a:xfrm>
            <a:off x="3879912" y="2767871"/>
            <a:ext cx="3290606" cy="3264139"/>
            <a:chOff x="4716016" y="1975783"/>
            <a:chExt cx="3290606" cy="3264139"/>
          </a:xfrm>
        </p:grpSpPr>
        <p:sp>
          <p:nvSpPr>
            <p:cNvPr id="6" name="Oval 75"/>
            <p:cNvSpPr/>
            <p:nvPr/>
          </p:nvSpPr>
          <p:spPr>
            <a:xfrm>
              <a:off x="7434339" y="2595691"/>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7" name="Oval 77"/>
            <p:cNvSpPr/>
            <p:nvPr/>
          </p:nvSpPr>
          <p:spPr>
            <a:xfrm>
              <a:off x="7434339" y="3226788"/>
              <a:ext cx="143071" cy="155027"/>
            </a:xfrm>
            <a:prstGeom prst="ellipse">
              <a:avLst/>
            </a:prstGeom>
            <a:solidFill>
              <a:srgbClr val="00B05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8" name="Oval 57"/>
            <p:cNvSpPr/>
            <p:nvPr/>
          </p:nvSpPr>
          <p:spPr>
            <a:xfrm>
              <a:off x="5073690" y="4227308"/>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9" name="Oval 68"/>
            <p:cNvSpPr/>
            <p:nvPr/>
          </p:nvSpPr>
          <p:spPr>
            <a:xfrm>
              <a:off x="6933596" y="4155842"/>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0" name="Oval 69"/>
            <p:cNvSpPr/>
            <p:nvPr/>
          </p:nvSpPr>
          <p:spPr>
            <a:xfrm>
              <a:off x="6718991" y="4799033"/>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1" name="Oval 73"/>
            <p:cNvSpPr/>
            <p:nvPr/>
          </p:nvSpPr>
          <p:spPr>
            <a:xfrm>
              <a:off x="7577409" y="5084895"/>
              <a:ext cx="143071" cy="155027"/>
            </a:xfrm>
            <a:prstGeom prst="ellipse">
              <a:avLst/>
            </a:prstGeom>
            <a:solidFill>
              <a:srgbClr val="FFC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2" name="Oval 61"/>
            <p:cNvSpPr/>
            <p:nvPr/>
          </p:nvSpPr>
          <p:spPr>
            <a:xfrm>
              <a:off x="5932108" y="2512132"/>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3" name="Oval 62"/>
            <p:cNvSpPr/>
            <p:nvPr/>
          </p:nvSpPr>
          <p:spPr>
            <a:xfrm>
              <a:off x="5216760" y="2881554"/>
              <a:ext cx="143071" cy="155027"/>
            </a:xfrm>
            <a:prstGeom prst="ellipse">
              <a:avLst/>
            </a:prstGeom>
            <a:solidFill>
              <a:srgbClr val="7030A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sp>
          <p:nvSpPr>
            <p:cNvPr id="14" name="Oval 67"/>
            <p:cNvSpPr/>
            <p:nvPr/>
          </p:nvSpPr>
          <p:spPr>
            <a:xfrm>
              <a:off x="5789038" y="4239402"/>
              <a:ext cx="143071" cy="155027"/>
            </a:xfrm>
            <a:prstGeom prst="ellipse">
              <a:avLst/>
            </a:prstGeom>
            <a:solidFill>
              <a:srgbClr val="00B0F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15" name="TextBox 79"/>
            <p:cNvGrpSpPr/>
            <p:nvPr/>
          </p:nvGrpSpPr>
          <p:grpSpPr>
            <a:xfrm>
              <a:off x="4787551" y="3667674"/>
              <a:ext cx="429210" cy="548446"/>
              <a:chOff x="0" y="-1"/>
              <a:chExt cx="457200" cy="584777"/>
            </a:xfrm>
          </p:grpSpPr>
          <p:sp>
            <p:nvSpPr>
              <p:cNvPr id="41" name="矩形"/>
              <p:cNvSpPr/>
              <p:nvPr/>
            </p:nvSpPr>
            <p:spPr>
              <a:xfrm>
                <a:off x="0" y="-1"/>
                <a:ext cx="457200" cy="584777"/>
              </a:xfrm>
              <a:prstGeom prst="rect">
                <a:avLst/>
              </a:prstGeom>
              <a:blipFill rotWithShape="1">
                <a:blip r:embed="rId3"/>
                <a:srcRect/>
                <a:stretch>
                  <a:fillRect/>
                </a:stretch>
              </a:blipFill>
              <a:ln w="12700" cap="flat">
                <a:noFill/>
                <a:miter lim="400000"/>
              </a:ln>
              <a:effectLst/>
            </p:spPr>
            <p:txBody>
              <a:bodyPr wrap="square" lIns="45719" tIns="45719" rIns="45719" bIns="45719" numCol="1" anchor="t">
                <a:noAutofit/>
              </a:bodyPr>
              <a:lstStyle/>
              <a:p>
                <a:endParaRPr/>
              </a:p>
            </p:txBody>
          </p:sp>
          <p:sp>
            <p:nvSpPr>
              <p:cNvPr id="4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16" name="TextBox 80"/>
            <p:cNvGrpSpPr/>
            <p:nvPr/>
          </p:nvGrpSpPr>
          <p:grpSpPr>
            <a:xfrm>
              <a:off x="5431364" y="3690959"/>
              <a:ext cx="429210" cy="548444"/>
              <a:chOff x="0" y="0"/>
              <a:chExt cx="457200" cy="584775"/>
            </a:xfrm>
          </p:grpSpPr>
          <p:sp>
            <p:nvSpPr>
              <p:cNvPr id="39" name="矩形"/>
              <p:cNvSpPr/>
              <p:nvPr/>
            </p:nvSpPr>
            <p:spPr>
              <a:xfrm>
                <a:off x="0" y="-1"/>
                <a:ext cx="457200" cy="584777"/>
              </a:xfrm>
              <a:prstGeom prst="rect">
                <a:avLst/>
              </a:prstGeom>
              <a:blipFill rotWithShape="1">
                <a:blip r:embed="rId4"/>
                <a:srcRect/>
                <a:stretch>
                  <a:fillRect/>
                </a:stretch>
              </a:blipFill>
              <a:ln w="12700" cap="flat">
                <a:noFill/>
                <a:miter lim="400000"/>
              </a:ln>
              <a:effectLst/>
            </p:spPr>
            <p:txBody>
              <a:bodyPr wrap="square" lIns="45719" tIns="45719" rIns="45719" bIns="45719" numCol="1" anchor="t">
                <a:noAutofit/>
              </a:bodyPr>
              <a:lstStyle/>
              <a:p>
                <a:endParaRPr/>
              </a:p>
            </p:txBody>
          </p:sp>
          <p:sp>
            <p:nvSpPr>
              <p:cNvPr id="4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17" name="TextBox 81"/>
            <p:cNvGrpSpPr/>
            <p:nvPr/>
          </p:nvGrpSpPr>
          <p:grpSpPr>
            <a:xfrm>
              <a:off x="6504387" y="3667676"/>
              <a:ext cx="429210" cy="548444"/>
              <a:chOff x="0" y="0"/>
              <a:chExt cx="457200" cy="584775"/>
            </a:xfrm>
          </p:grpSpPr>
          <p:sp>
            <p:nvSpPr>
              <p:cNvPr id="37" name="矩形"/>
              <p:cNvSpPr/>
              <p:nvPr/>
            </p:nvSpPr>
            <p:spPr>
              <a:xfrm>
                <a:off x="0" y="-1"/>
                <a:ext cx="457200" cy="584777"/>
              </a:xfrm>
              <a:prstGeom prst="rect">
                <a:avLst/>
              </a:prstGeom>
              <a:blipFill rotWithShape="1">
                <a:blip r:embed="rId5"/>
                <a:srcRect/>
                <a:stretch>
                  <a:fillRect/>
                </a:stretch>
              </a:blipFill>
              <a:ln w="12700" cap="flat">
                <a:noFill/>
                <a:miter lim="400000"/>
              </a:ln>
              <a:effectLst/>
            </p:spPr>
            <p:txBody>
              <a:bodyPr wrap="square" lIns="45719" tIns="45719" rIns="45719" bIns="45719" numCol="1" anchor="t">
                <a:noAutofit/>
              </a:bodyPr>
              <a:lstStyle/>
              <a:p>
                <a:endParaRPr/>
              </a:p>
            </p:txBody>
          </p:sp>
          <p:sp>
            <p:nvSpPr>
              <p:cNvPr id="3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18" name="TextBox 82"/>
            <p:cNvGrpSpPr/>
            <p:nvPr/>
          </p:nvGrpSpPr>
          <p:grpSpPr>
            <a:xfrm>
              <a:off x="6504387" y="4239401"/>
              <a:ext cx="429210" cy="548444"/>
              <a:chOff x="0" y="0"/>
              <a:chExt cx="457200" cy="584775"/>
            </a:xfrm>
          </p:grpSpPr>
          <p:sp>
            <p:nvSpPr>
              <p:cNvPr id="35" name="矩形"/>
              <p:cNvSpPr/>
              <p:nvPr/>
            </p:nvSpPr>
            <p:spPr>
              <a:xfrm>
                <a:off x="0" y="-1"/>
                <a:ext cx="457200" cy="584777"/>
              </a:xfrm>
              <a:prstGeom prst="rect">
                <a:avLst/>
              </a:prstGeom>
              <a:blipFill rotWithShape="1">
                <a:blip r:embed="rId6"/>
                <a:srcRect/>
                <a:stretch>
                  <a:fillRect/>
                </a:stretch>
              </a:blipFill>
              <a:ln w="12700" cap="flat">
                <a:noFill/>
                <a:miter lim="400000"/>
              </a:ln>
              <a:effectLst/>
            </p:spPr>
            <p:txBody>
              <a:bodyPr wrap="square" lIns="45719" tIns="45719" rIns="45719" bIns="45719" numCol="1" anchor="t">
                <a:noAutofit/>
              </a:bodyPr>
              <a:lstStyle/>
              <a:p>
                <a:endParaRPr/>
              </a:p>
            </p:txBody>
          </p:sp>
          <p:sp>
            <p:nvSpPr>
              <p:cNvPr id="3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19" name="TextBox 84"/>
            <p:cNvGrpSpPr/>
            <p:nvPr/>
          </p:nvGrpSpPr>
          <p:grpSpPr>
            <a:xfrm>
              <a:off x="7577409" y="4596730"/>
              <a:ext cx="429210" cy="548444"/>
              <a:chOff x="0" y="0"/>
              <a:chExt cx="457200" cy="584775"/>
            </a:xfrm>
          </p:grpSpPr>
          <p:sp>
            <p:nvSpPr>
              <p:cNvPr id="33" name="矩形"/>
              <p:cNvSpPr/>
              <p:nvPr/>
            </p:nvSpPr>
            <p:spPr>
              <a:xfrm>
                <a:off x="0" y="-1"/>
                <a:ext cx="457200" cy="584777"/>
              </a:xfrm>
              <a:prstGeom prst="rect">
                <a:avLst/>
              </a:prstGeom>
              <a:blipFill rotWithShape="1">
                <a:blip r:embed="rId7"/>
                <a:srcRect/>
                <a:stretch>
                  <a:fillRect/>
                </a:stretch>
              </a:blipFill>
              <a:ln w="12700" cap="flat">
                <a:noFill/>
                <a:miter lim="400000"/>
              </a:ln>
              <a:effectLst/>
            </p:spPr>
            <p:txBody>
              <a:bodyPr wrap="square" lIns="45719" tIns="45719" rIns="45719" bIns="45719" numCol="1" anchor="t">
                <a:noAutofit/>
              </a:bodyPr>
              <a:lstStyle/>
              <a:p>
                <a:endParaRPr/>
              </a:p>
            </p:txBody>
          </p:sp>
          <p:sp>
            <p:nvSpPr>
              <p:cNvPr id="34"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0" name="TextBox 85"/>
            <p:cNvGrpSpPr/>
            <p:nvPr/>
          </p:nvGrpSpPr>
          <p:grpSpPr>
            <a:xfrm>
              <a:off x="4716016" y="2476042"/>
              <a:ext cx="429210" cy="548443"/>
              <a:chOff x="0" y="0"/>
              <a:chExt cx="457200" cy="584775"/>
            </a:xfrm>
          </p:grpSpPr>
          <p:sp>
            <p:nvSpPr>
              <p:cNvPr id="31" name="矩形"/>
              <p:cNvSpPr/>
              <p:nvPr/>
            </p:nvSpPr>
            <p:spPr>
              <a:xfrm>
                <a:off x="0" y="-1"/>
                <a:ext cx="457200" cy="584777"/>
              </a:xfrm>
              <a:prstGeom prst="rect">
                <a:avLst/>
              </a:prstGeom>
              <a:blipFill rotWithShape="1">
                <a:blip r:embed="rId8"/>
                <a:srcRect/>
                <a:stretch>
                  <a:fillRect/>
                </a:stretch>
              </a:blipFill>
              <a:ln w="12700" cap="flat">
                <a:noFill/>
                <a:miter lim="400000"/>
              </a:ln>
              <a:effectLst/>
            </p:spPr>
            <p:txBody>
              <a:bodyPr wrap="square" lIns="45719" tIns="45719" rIns="45719" bIns="45719" numCol="1" anchor="t">
                <a:noAutofit/>
              </a:bodyPr>
              <a:lstStyle/>
              <a:p>
                <a:endParaRPr/>
              </a:p>
            </p:txBody>
          </p:sp>
          <p:sp>
            <p:nvSpPr>
              <p:cNvPr id="32"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21" name="TextBox 86"/>
            <p:cNvGrpSpPr/>
            <p:nvPr/>
          </p:nvGrpSpPr>
          <p:grpSpPr>
            <a:xfrm>
              <a:off x="5431364" y="2023966"/>
              <a:ext cx="429210" cy="548443"/>
              <a:chOff x="0" y="0"/>
              <a:chExt cx="457200" cy="584775"/>
            </a:xfrm>
          </p:grpSpPr>
          <p:sp>
            <p:nvSpPr>
              <p:cNvPr id="29" name="矩形"/>
              <p:cNvSpPr/>
              <p:nvPr/>
            </p:nvSpPr>
            <p:spPr>
              <a:xfrm>
                <a:off x="0" y="-1"/>
                <a:ext cx="457200" cy="584777"/>
              </a:xfrm>
              <a:prstGeom prst="rect">
                <a:avLst/>
              </a:prstGeom>
              <a:blipFill rotWithShape="1">
                <a:blip r:embed="rId9"/>
                <a:srcRect/>
                <a:stretch>
                  <a:fillRect/>
                </a:stretch>
              </a:blipFill>
              <a:ln w="12700" cap="flat">
                <a:noFill/>
                <a:miter lim="400000"/>
              </a:ln>
              <a:effectLst/>
            </p:spPr>
            <p:txBody>
              <a:bodyPr wrap="square" lIns="45719" tIns="45719" rIns="45719" bIns="45719" numCol="1" anchor="t">
                <a:noAutofit/>
              </a:bodyPr>
              <a:lstStyle/>
              <a:p>
                <a:endParaRPr/>
              </a:p>
            </p:txBody>
          </p:sp>
          <p:sp>
            <p:nvSpPr>
              <p:cNvPr id="30"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2" name="TextBox 87"/>
            <p:cNvGrpSpPr/>
            <p:nvPr/>
          </p:nvGrpSpPr>
          <p:grpSpPr>
            <a:xfrm>
              <a:off x="7076666" y="2023966"/>
              <a:ext cx="429210" cy="548443"/>
              <a:chOff x="0" y="0"/>
              <a:chExt cx="457200" cy="584775"/>
            </a:xfrm>
          </p:grpSpPr>
          <p:sp>
            <p:nvSpPr>
              <p:cNvPr id="27" name="矩形"/>
              <p:cNvSpPr/>
              <p:nvPr/>
            </p:nvSpPr>
            <p:spPr>
              <a:xfrm>
                <a:off x="0" y="-1"/>
                <a:ext cx="457200" cy="584777"/>
              </a:xfrm>
              <a:prstGeom prst="rect">
                <a:avLst/>
              </a:prstGeom>
              <a:blipFill rotWithShape="1">
                <a:blip r:embed="rId10"/>
                <a:srcRect/>
                <a:stretch>
                  <a:fillRect/>
                </a:stretch>
              </a:blipFill>
              <a:ln w="12700" cap="flat">
                <a:noFill/>
                <a:miter lim="400000"/>
              </a:ln>
              <a:effectLst/>
            </p:spPr>
            <p:txBody>
              <a:bodyPr wrap="square" lIns="45719" tIns="45719" rIns="45719" bIns="45719" numCol="1" anchor="t">
                <a:noAutofit/>
              </a:bodyPr>
              <a:lstStyle/>
              <a:p>
                <a:endParaRPr/>
              </a:p>
            </p:txBody>
          </p:sp>
          <p:sp>
            <p:nvSpPr>
              <p:cNvPr id="28"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nvGrpSpPr>
            <p:cNvPr id="23" name="TextBox 88"/>
            <p:cNvGrpSpPr/>
            <p:nvPr/>
          </p:nvGrpSpPr>
          <p:grpSpPr>
            <a:xfrm>
              <a:off x="7577412" y="2833371"/>
              <a:ext cx="429210" cy="548443"/>
              <a:chOff x="0" y="0"/>
              <a:chExt cx="457200" cy="584775"/>
            </a:xfrm>
          </p:grpSpPr>
          <p:sp>
            <p:nvSpPr>
              <p:cNvPr id="25" name="矩形"/>
              <p:cNvSpPr/>
              <p:nvPr/>
            </p:nvSpPr>
            <p:spPr>
              <a:xfrm>
                <a:off x="0" y="-1"/>
                <a:ext cx="457200" cy="584777"/>
              </a:xfrm>
              <a:prstGeom prst="rect">
                <a:avLst/>
              </a:prstGeom>
              <a:blipFill rotWithShape="1">
                <a:blip r:embed="rId11"/>
                <a:srcRect/>
                <a:stretch>
                  <a:fillRect/>
                </a:stretch>
              </a:blipFill>
              <a:ln w="12700" cap="flat">
                <a:noFill/>
                <a:miter lim="400000"/>
              </a:ln>
              <a:effectLst/>
            </p:spPr>
            <p:txBody>
              <a:bodyPr wrap="square" lIns="45719" tIns="45719" rIns="45719" bIns="45719" numCol="1" anchor="t">
                <a:noAutofit/>
              </a:bodyPr>
              <a:lstStyle/>
              <a:p>
                <a:endParaRPr/>
              </a:p>
            </p:txBody>
          </p:sp>
          <p:sp>
            <p:nvSpPr>
              <p:cNvPr id="26" name="文本"/>
              <p:cNvSpPr txBox="1"/>
              <p:nvPr/>
            </p:nvSpPr>
            <p:spPr>
              <a:xfrm>
                <a:off x="0" y="-1"/>
                <a:ext cx="457200" cy="3581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sp>
          <p:nvSpPr>
            <p:cNvPr id="24" name="文本"/>
            <p:cNvSpPr txBox="1"/>
            <p:nvPr/>
          </p:nvSpPr>
          <p:spPr>
            <a:xfrm>
              <a:off x="6432852" y="197578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rPr dirty="0"/>
                <a:t> </a:t>
              </a:r>
            </a:p>
          </p:txBody>
        </p:sp>
      </p:grpSp>
      <p:grpSp>
        <p:nvGrpSpPr>
          <p:cNvPr id="43" name="Group 42">
            <a:extLst>
              <a:ext uri="{FF2B5EF4-FFF2-40B4-BE49-F238E27FC236}">
                <a16:creationId xmlns:a16="http://schemas.microsoft.com/office/drawing/2014/main" id="{9F55ADF7-BC88-FE4A-A46E-15F270FCEB95}"/>
              </a:ext>
            </a:extLst>
          </p:cNvPr>
          <p:cNvGrpSpPr/>
          <p:nvPr/>
        </p:nvGrpSpPr>
        <p:grpSpPr>
          <a:xfrm>
            <a:off x="7092280" y="4321256"/>
            <a:ext cx="572280" cy="619912"/>
            <a:chOff x="1252534" y="5775473"/>
            <a:chExt cx="572280" cy="619912"/>
          </a:xfrm>
        </p:grpSpPr>
        <p:sp>
          <p:nvSpPr>
            <p:cNvPr id="44" name="Oval 65"/>
            <p:cNvSpPr/>
            <p:nvPr/>
          </p:nvSpPr>
          <p:spPr>
            <a:xfrm>
              <a:off x="1681743" y="6240358"/>
              <a:ext cx="143071" cy="155027"/>
            </a:xfrm>
            <a:prstGeom prst="ellipse">
              <a:avLst/>
            </a:prstGeom>
            <a:solidFill>
              <a:srgbClr val="FF0000"/>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a:p>
          </p:txBody>
        </p:sp>
        <p:grpSp>
          <p:nvGrpSpPr>
            <p:cNvPr id="45" name="Group 44"/>
            <p:cNvGrpSpPr/>
            <p:nvPr/>
          </p:nvGrpSpPr>
          <p:grpSpPr>
            <a:xfrm>
              <a:off x="1252534" y="5775473"/>
              <a:ext cx="429209" cy="548445"/>
              <a:chOff x="1252534" y="5775473"/>
              <a:chExt cx="429209" cy="548445"/>
            </a:xfrm>
          </p:grpSpPr>
          <p:sp>
            <p:nvSpPr>
              <p:cNvPr id="46" name="矩形"/>
              <p:cNvSpPr/>
              <p:nvPr/>
            </p:nvSpPr>
            <p:spPr>
              <a:xfrm>
                <a:off x="1252534" y="5775473"/>
                <a:ext cx="429209" cy="548445"/>
              </a:xfrm>
              <a:prstGeom prst="rect">
                <a:avLst/>
              </a:prstGeom>
              <a:blipFill rotWithShape="1">
                <a:blip r:embed="rId12"/>
                <a:srcRect/>
                <a:stretch>
                  <a:fillRect/>
                </a:stretch>
              </a:blipFill>
              <a:ln w="12700" cap="flat">
                <a:noFill/>
                <a:miter lim="400000"/>
              </a:ln>
              <a:effectLst/>
            </p:spPr>
            <p:txBody>
              <a:bodyPr wrap="square" lIns="45719" tIns="45719" rIns="45719" bIns="45719" numCol="1" anchor="t">
                <a:noAutofit/>
              </a:bodyPr>
              <a:lstStyle/>
              <a:p>
                <a:endParaRPr/>
              </a:p>
            </p:txBody>
          </p:sp>
          <p:sp>
            <p:nvSpPr>
              <p:cNvPr id="47" name="文本"/>
              <p:cNvSpPr txBox="1"/>
              <p:nvPr/>
            </p:nvSpPr>
            <p:spPr>
              <a:xfrm>
                <a:off x="1252534" y="5775473"/>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grpSp>
      </p:grpSp>
      <p:sp>
        <p:nvSpPr>
          <p:cNvPr id="49" name="Oval 48"/>
          <p:cNvSpPr/>
          <p:nvPr/>
        </p:nvSpPr>
        <p:spPr>
          <a:xfrm>
            <a:off x="3779912" y="2935816"/>
            <a:ext cx="1684175" cy="1025532"/>
          </a:xfrm>
          <a:prstGeom prst="ellipse">
            <a:avLst/>
          </a:prstGeom>
          <a:noFill/>
          <a:ln>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6097018" y="2816052"/>
            <a:ext cx="1167269" cy="1549051"/>
          </a:xfrm>
          <a:prstGeom prst="ellipse">
            <a:avLst/>
          </a:prstGeom>
          <a:noFill/>
          <a:ln>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3807903" y="4483046"/>
            <a:ext cx="1440161" cy="833518"/>
          </a:xfrm>
          <a:prstGeom prst="ellipse">
            <a:avLst/>
          </a:prstGeom>
          <a:noFill/>
          <a:ln>
            <a:solidFill>
              <a:srgbClr val="00B0F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5392081" y="4446163"/>
            <a:ext cx="2016223" cy="1935165"/>
          </a:xfrm>
          <a:prstGeom prst="ellipse">
            <a:avLst/>
          </a:prstGeom>
          <a:noFill/>
          <a:ln>
            <a:solidFill>
              <a:srgbClr val="FFCC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文本"/>
          <p:cNvSpPr txBox="1"/>
          <p:nvPr/>
        </p:nvSpPr>
        <p:spPr>
          <a:xfrm>
            <a:off x="2126567" y="4941168"/>
            <a:ext cx="429209" cy="33589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r>
              <a:t> </a:t>
            </a:r>
          </a:p>
        </p:txBody>
      </p:sp>
    </p:spTree>
    <p:extLst>
      <p:ext uri="{BB962C8B-B14F-4D97-AF65-F5344CB8AC3E}">
        <p14:creationId xmlns:p14="http://schemas.microsoft.com/office/powerpoint/2010/main" val="2405643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State of The Art</a:t>
            </a:r>
          </a:p>
        </p:txBody>
      </p:sp>
      <p:sp>
        <p:nvSpPr>
          <p:cNvPr id="3" name="Content Placeholder 2"/>
          <p:cNvSpPr>
            <a:spLocks noGrp="1"/>
          </p:cNvSpPr>
          <p:nvPr>
            <p:ph idx="1"/>
          </p:nvPr>
        </p:nvSpPr>
        <p:spPr/>
        <p:txBody>
          <a:bodyPr/>
          <a:lstStyle/>
          <a:p>
            <a:r>
              <a:rPr lang="en-US" dirty="0"/>
              <a:t>Numerous algorithms</a:t>
            </a:r>
          </a:p>
          <a:p>
            <a:pPr lvl="1"/>
            <a:r>
              <a:rPr lang="en-US" dirty="0"/>
              <a:t>Different distance metrics</a:t>
            </a:r>
          </a:p>
          <a:p>
            <a:pPr lvl="1"/>
            <a:r>
              <a:rPr lang="en-US" dirty="0"/>
              <a:t>Different partition methods</a:t>
            </a:r>
          </a:p>
          <a:p>
            <a:pPr lvl="1"/>
            <a:endParaRPr lang="en-US" dirty="0"/>
          </a:p>
          <a:p>
            <a:pPr marL="457200" lvl="1" indent="0">
              <a:buNone/>
            </a:pPr>
            <a:endParaRPr lang="en-US" dirty="0"/>
          </a:p>
          <a:p>
            <a:r>
              <a:rPr lang="en-US" dirty="0"/>
              <a:t>Challenges in massive datasets </a:t>
            </a:r>
          </a:p>
          <a:p>
            <a:pPr lvl="1"/>
            <a:r>
              <a:rPr lang="en-US" dirty="0"/>
              <a:t>Storage</a:t>
            </a:r>
          </a:p>
          <a:p>
            <a:pPr lvl="1"/>
            <a:r>
              <a:rPr lang="en-US" dirty="0"/>
              <a:t>Concurrent queries</a:t>
            </a:r>
          </a:p>
          <a:p>
            <a:pPr lvl="1"/>
            <a:r>
              <a:rPr lang="en-US" dirty="0"/>
              <a:t>Query efficiency</a:t>
            </a:r>
          </a:p>
          <a:p>
            <a:pPr lvl="1"/>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8</a:t>
            </a:fld>
            <a:endParaRPr lang="en-US" altLang="zh-CN" dirty="0"/>
          </a:p>
        </p:txBody>
      </p:sp>
    </p:spTree>
    <p:extLst>
      <p:ext uri="{BB962C8B-B14F-4D97-AF65-F5344CB8AC3E}">
        <p14:creationId xmlns:p14="http://schemas.microsoft.com/office/powerpoint/2010/main" val="1113298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r>
              <a:rPr lang="en-US" dirty="0" err="1"/>
              <a:t>LoSHa</a:t>
            </a:r>
            <a:r>
              <a:rPr lang="en-US" dirty="0"/>
              <a:t>: A general distributed framework for locality sensitive hashing</a:t>
            </a:r>
          </a:p>
          <a:p>
            <a:endParaRPr lang="en-US" dirty="0"/>
          </a:p>
          <a:p>
            <a:r>
              <a:rPr lang="en-US" dirty="0"/>
              <a:t>Norm-ranging LSH: A Hashing schema for efficient maximum inner product search</a:t>
            </a:r>
          </a:p>
          <a:p>
            <a:endParaRPr lang="en-US" dirty="0"/>
          </a:p>
          <a:p>
            <a:r>
              <a:rPr lang="en-US" dirty="0"/>
              <a:t>GQR querying framework: A general and efficient querying framework for learning to hash algorithms</a:t>
            </a:r>
          </a:p>
          <a:p>
            <a:endParaRPr lang="en-US" dirty="0"/>
          </a:p>
          <a:p>
            <a:endParaRPr lang="en-US" dirty="0"/>
          </a:p>
        </p:txBody>
      </p:sp>
      <p:sp>
        <p:nvSpPr>
          <p:cNvPr id="4" name="Slide Number Placeholder 3"/>
          <p:cNvSpPr>
            <a:spLocks noGrp="1"/>
          </p:cNvSpPr>
          <p:nvPr>
            <p:ph type="sldNum" sz="quarter" idx="12"/>
          </p:nvPr>
        </p:nvSpPr>
        <p:spPr/>
        <p:txBody>
          <a:bodyPr/>
          <a:lstStyle/>
          <a:p>
            <a:pPr>
              <a:defRPr/>
            </a:pPr>
            <a:fld id="{DD68CCA8-12BE-43F9-A7A8-9AC3550629EE}" type="slidenum">
              <a:rPr lang="zh-CN" altLang="en-US" smtClean="0"/>
              <a:pPr>
                <a:defRPr/>
              </a:pPr>
              <a:t>9</a:t>
            </a:fld>
            <a:endParaRPr lang="en-US" altLang="zh-CN" dirty="0"/>
          </a:p>
        </p:txBody>
      </p:sp>
    </p:spTree>
    <p:extLst>
      <p:ext uri="{BB962C8B-B14F-4D97-AF65-F5344CB8AC3E}">
        <p14:creationId xmlns:p14="http://schemas.microsoft.com/office/powerpoint/2010/main" val="136188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B模板组作品">
  <a:themeElements>
    <a:clrScheme name="Custom 1">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11871</TotalTime>
  <Words>3186</Words>
  <Application>Microsoft Macintosh PowerPoint</Application>
  <PresentationFormat>On-screen Show (4:3)</PresentationFormat>
  <Paragraphs>793</Paragraphs>
  <Slides>59</Slides>
  <Notes>52</Notes>
  <HiddenSlides>6</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59</vt:i4>
      </vt:variant>
    </vt:vector>
  </HeadingPairs>
  <TitlesOfParts>
    <vt:vector size="74" baseType="lpstr">
      <vt:lpstr>Impact</vt:lpstr>
      <vt:lpstr>SimHei</vt:lpstr>
      <vt:lpstr>Cambria Math</vt:lpstr>
      <vt:lpstr>宋体</vt:lpstr>
      <vt:lpstr>Calibri</vt:lpstr>
      <vt:lpstr>Microsoft YaHei</vt:lpstr>
      <vt:lpstr>SimHei</vt:lpstr>
      <vt:lpstr>ＭＳ Ｐゴシック</vt:lpstr>
      <vt:lpstr>Times New Roman</vt:lpstr>
      <vt:lpstr>Helvetica Neue Medium</vt:lpstr>
      <vt:lpstr>STXihei</vt:lpstr>
      <vt:lpstr>Arial</vt:lpstr>
      <vt:lpstr>PB模板组作品</vt:lpstr>
      <vt:lpstr>自定义设计方案</vt:lpstr>
      <vt:lpstr>Acrobat Document</vt:lpstr>
      <vt:lpstr>PowerPoint Presentation</vt:lpstr>
      <vt:lpstr>Similarity Search</vt:lpstr>
      <vt:lpstr>Applications of Similarity Search</vt:lpstr>
      <vt:lpstr>Synonyms in GLOVE word vectors</vt:lpstr>
      <vt:lpstr>Image Retrieval</vt:lpstr>
      <vt:lpstr>Hashing based similarity search</vt:lpstr>
      <vt:lpstr>Hashing based similarity search</vt:lpstr>
      <vt:lpstr>The State of The Art</vt:lpstr>
      <vt:lpstr>Outline</vt:lpstr>
      <vt:lpstr>Motivation</vt:lpstr>
      <vt:lpstr>Our solution: LoSHa</vt:lpstr>
      <vt:lpstr>Preliminaries</vt:lpstr>
      <vt:lpstr>LoSHa framework</vt:lpstr>
      <vt:lpstr>Programming - Factory</vt:lpstr>
      <vt:lpstr>Programming - Query</vt:lpstr>
      <vt:lpstr>Programming - Item</vt:lpstr>
      <vt:lpstr>App: single-probing Algorithm </vt:lpstr>
      <vt:lpstr>Support of state-of-the-art algorithms</vt:lpstr>
      <vt:lpstr>Programming – Multi-probing Algorithm</vt:lpstr>
      <vt:lpstr>Programming – Multi-probing Algorithm</vt:lpstr>
      <vt:lpstr>Optimizations</vt:lpstr>
      <vt:lpstr>Optimizations</vt:lpstr>
      <vt:lpstr>Evaluation</vt:lpstr>
      <vt:lpstr>Comparison with LSH on Spark/Hadoop</vt:lpstr>
      <vt:lpstr>Network traffic</vt:lpstr>
      <vt:lpstr>Support of multi-probing LSH</vt:lpstr>
      <vt:lpstr>Support of multi-probing LSH</vt:lpstr>
      <vt:lpstr>Support of multi-probing LSH</vt:lpstr>
      <vt:lpstr>Outline</vt:lpstr>
      <vt:lpstr>Maximum Inner Product Search</vt:lpstr>
      <vt:lpstr>Simple LSH</vt:lpstr>
      <vt:lpstr>Performance of SimHash</vt:lpstr>
      <vt:lpstr>Problem of Simple LSH</vt:lpstr>
      <vt:lpstr>Norm-ranging LSH</vt:lpstr>
      <vt:lpstr>Norm-ranging LSH</vt:lpstr>
      <vt:lpstr>Performance</vt:lpstr>
      <vt:lpstr>Performance</vt:lpstr>
      <vt:lpstr>Performance</vt:lpstr>
      <vt:lpstr>Outline</vt:lpstr>
      <vt:lpstr>Learning to Hash for Similarity Search</vt:lpstr>
      <vt:lpstr>Learning to Hash - Key Operations</vt:lpstr>
      <vt:lpstr>Querying by Hamming Ranking </vt:lpstr>
      <vt:lpstr>Problem of Hamming Ranking</vt:lpstr>
      <vt:lpstr>Quantization Distance (QD)</vt:lpstr>
      <vt:lpstr>Challenges</vt:lpstr>
      <vt:lpstr>Generate-to-probe Algorithm</vt:lpstr>
      <vt:lpstr>Generate-to-probe Algorithm</vt:lpstr>
      <vt:lpstr>Flipping Vector Tree</vt:lpstr>
      <vt:lpstr>Experiments – Accuracy</vt:lpstr>
      <vt:lpstr>Experiments – Efficiency</vt:lpstr>
      <vt:lpstr>Experiments – Benefits to Other algorithms</vt:lpstr>
      <vt:lpstr>Experiments – Benefits to Other algorithms</vt:lpstr>
      <vt:lpstr>Summary</vt:lpstr>
      <vt:lpstr>More</vt:lpstr>
      <vt:lpstr>Conclusion</vt:lpstr>
      <vt:lpstr>Conclusion</vt:lpstr>
      <vt:lpstr>Conclusion</vt:lpstr>
      <vt:lpstr>Other Projects</vt:lpstr>
      <vt:lpstr>Future Work</vt:lpstr>
    </vt:vector>
  </TitlesOfParts>
  <Company>PowerBar</Company>
  <LinksUpToDate>false</LinksUpToDate>
  <SharedDoc>false</SharedDoc>
  <HyperlinkBase>www.nordridesign.cn</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PowerBar原创专业PPT模板</dc:title>
  <dc:subject>PowerBar原创专业PPT模板</dc:subject>
  <dc:creator>PowerBar_lxym148</dc:creator>
  <cp:keywords>ppt模板 PPT专业模板 PowerBar 专业PPT论坛</cp:keywords>
  <dc:description>PowerBar：中国专业ppt设计交流论坛，是基于PowerPoint软件，以设计，创意，技巧，讨论，赏析，模板发布内容为主。_x000d_
_x000d_
通过Nordri设计团队并汇集国内优秀PowerPoint设计者/爱好者的原创力量，建立更多与PPT相关的专业内容，为网友共享。</dc:description>
  <cp:lastModifiedBy>LI, Jinfeng</cp:lastModifiedBy>
  <cp:revision>1858</cp:revision>
  <dcterms:modified xsi:type="dcterms:W3CDTF">2018-07-27T04:29:25Z</dcterms:modified>
  <cp:category>ptm1</cp:category>
</cp:coreProperties>
</file>